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64" r:id="rId2"/>
    <p:sldId id="256" r:id="rId3"/>
    <p:sldId id="257" r:id="rId4"/>
    <p:sldId id="267" r:id="rId5"/>
    <p:sldId id="265" r:id="rId6"/>
    <p:sldId id="266" r:id="rId7"/>
    <p:sldId id="258" r:id="rId8"/>
    <p:sldId id="259" r:id="rId9"/>
    <p:sldId id="260" r:id="rId10"/>
    <p:sldId id="261" r:id="rId11"/>
    <p:sldId id="262" r:id="rId12"/>
    <p:sldId id="263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52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5538EA-4991-F04E-A027-51ABF2FBB749}" type="datetimeFigureOut">
              <a:rPr lang="en-US" smtClean="0"/>
              <a:pPr/>
              <a:t>2/22/13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53F4C6-A8B8-A042-BBBF-F5FD154F57A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Hess’s Law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A consequence of the 1</a:t>
            </a:r>
            <a:r>
              <a:rPr lang="en-US" baseline="30000" dirty="0" smtClean="0"/>
              <a:t>st</a:t>
            </a:r>
            <a:r>
              <a:rPr lang="en-US" dirty="0" smtClean="0"/>
              <a:t> of Thermodynamics (conservation of energy).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If a reaction is the sum of 2 or more reactions, then the </a:t>
            </a:r>
            <a:r>
              <a:rPr lang="en-US" dirty="0" smtClean="0">
                <a:sym typeface="Symbol"/>
              </a:rPr>
              <a:t></a:t>
            </a:r>
            <a:r>
              <a:rPr lang="en-US" dirty="0" smtClean="0"/>
              <a:t>H of the overall reaction is the sum of the </a:t>
            </a:r>
            <a:r>
              <a:rPr lang="en-US" dirty="0" smtClean="0">
                <a:sym typeface="Symbol"/>
              </a:rPr>
              <a:t></a:t>
            </a:r>
            <a:r>
              <a:rPr lang="en-US" dirty="0" smtClean="0"/>
              <a:t>H of the constituent reactions.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The enthalpy change of a reaction is independent of the route provided the starting and final conditions and the reactants and products are the same.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Answer example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sz="3429" dirty="0"/>
              <a:t>R</a:t>
            </a:r>
            <a:r>
              <a:rPr lang="en-US" sz="3429" dirty="0" smtClean="0"/>
              <a:t>everse </a:t>
            </a:r>
            <a:r>
              <a:rPr lang="en-US" sz="3429" dirty="0"/>
              <a:t>the first equation but leave the</a:t>
            </a:r>
            <a:r>
              <a:rPr lang="en-US" sz="3429" dirty="0" smtClean="0"/>
              <a:t> next two </a:t>
            </a:r>
            <a:r>
              <a:rPr lang="en-US" sz="3429" dirty="0"/>
              <a:t>as they are</a:t>
            </a:r>
            <a:endParaRPr lang="en-GB" sz="3429" dirty="0" smtClean="0"/>
          </a:p>
          <a:p>
            <a:pPr>
              <a:buNone/>
            </a:pPr>
            <a:endParaRPr lang="en-GB" sz="3429" dirty="0"/>
          </a:p>
          <a:p>
            <a:pPr>
              <a:buNone/>
            </a:pPr>
            <a:r>
              <a:rPr lang="en-US" sz="3429" dirty="0" smtClean="0"/>
              <a:t>CO</a:t>
            </a:r>
            <a:r>
              <a:rPr lang="en-US" sz="3429" baseline="-25000" dirty="0" smtClean="0"/>
              <a:t>2</a:t>
            </a:r>
            <a:r>
              <a:rPr lang="en-US" sz="3429" dirty="0" smtClean="0"/>
              <a:t>(</a:t>
            </a:r>
            <a:r>
              <a:rPr lang="en-US" sz="3429" dirty="0"/>
              <a:t>g)  </a:t>
            </a:r>
            <a:r>
              <a:rPr lang="en-US" sz="3429" dirty="0" smtClean="0"/>
              <a:t> +   2H</a:t>
            </a:r>
            <a:r>
              <a:rPr lang="en-US" sz="3429" baseline="-25000" dirty="0" smtClean="0"/>
              <a:t>2</a:t>
            </a:r>
            <a:r>
              <a:rPr lang="en-US" sz="3429" dirty="0" smtClean="0"/>
              <a:t>O </a:t>
            </a:r>
            <a:r>
              <a:rPr lang="en-US" sz="3429" dirty="0"/>
              <a:t>(</a:t>
            </a:r>
            <a:r>
              <a:rPr lang="en-US" sz="3429" dirty="0" err="1"/>
              <a:t>l</a:t>
            </a:r>
            <a:r>
              <a:rPr lang="en-US" sz="3429" dirty="0"/>
              <a:t>)  </a:t>
            </a:r>
            <a:r>
              <a:rPr lang="en-US" sz="3429" dirty="0" err="1">
                <a:sym typeface="Symbol"/>
              </a:rPr>
              <a:t></a:t>
            </a:r>
            <a:r>
              <a:rPr lang="en-US" sz="3429" dirty="0"/>
              <a:t>   CH</a:t>
            </a:r>
            <a:r>
              <a:rPr lang="en-US" sz="3429" baseline="-25000" dirty="0"/>
              <a:t>4</a:t>
            </a:r>
            <a:r>
              <a:rPr lang="en-US" sz="3429" dirty="0"/>
              <a:t> (</a:t>
            </a:r>
            <a:r>
              <a:rPr lang="en-US" sz="3429" dirty="0" err="1"/>
              <a:t>g</a:t>
            </a:r>
            <a:r>
              <a:rPr lang="en-US" sz="3429" dirty="0"/>
              <a:t>)  +  </a:t>
            </a:r>
            <a:r>
              <a:rPr lang="en-US" sz="3429" dirty="0" smtClean="0"/>
              <a:t>2O</a:t>
            </a:r>
            <a:r>
              <a:rPr lang="en-US" sz="3429" baseline="-25000" dirty="0" smtClean="0"/>
              <a:t>2 </a:t>
            </a:r>
            <a:r>
              <a:rPr lang="en-US" sz="3429" dirty="0"/>
              <a:t>(</a:t>
            </a:r>
            <a:r>
              <a:rPr lang="en-US" sz="3429" dirty="0" err="1"/>
              <a:t>g</a:t>
            </a:r>
            <a:r>
              <a:rPr lang="en-US" sz="3429" dirty="0"/>
              <a:t>)  </a:t>
            </a:r>
            <a:r>
              <a:rPr lang="en-US" sz="3429" dirty="0" smtClean="0"/>
              <a:t>      </a:t>
            </a:r>
            <a:r>
              <a:rPr lang="en-US" sz="3429" dirty="0" smtClean="0">
                <a:sym typeface="Symbol"/>
              </a:rPr>
              <a:t></a:t>
            </a:r>
            <a:r>
              <a:rPr lang="en-US" sz="3429" dirty="0"/>
              <a:t>H </a:t>
            </a:r>
            <a:r>
              <a:rPr lang="en-US" sz="3429" baseline="-25000" dirty="0"/>
              <a:t> </a:t>
            </a:r>
            <a:r>
              <a:rPr lang="en-US" sz="3429" dirty="0"/>
              <a:t>=  + 890.4 kJ</a:t>
            </a:r>
            <a:endParaRPr lang="en-GB" sz="3429" dirty="0"/>
          </a:p>
          <a:p>
            <a:pPr>
              <a:buNone/>
            </a:pPr>
            <a:r>
              <a:rPr lang="en-US" sz="3429" dirty="0" smtClean="0"/>
              <a:t> </a:t>
            </a:r>
            <a:endParaRPr lang="en-GB" sz="3429" dirty="0"/>
          </a:p>
          <a:p>
            <a:pPr>
              <a:buNone/>
            </a:pPr>
            <a:r>
              <a:rPr lang="en-US" sz="3429" dirty="0" smtClean="0"/>
              <a:t>C </a:t>
            </a:r>
            <a:r>
              <a:rPr lang="en-US" sz="3429" dirty="0"/>
              <a:t>(</a:t>
            </a:r>
            <a:r>
              <a:rPr lang="en-US" sz="3429" dirty="0" err="1"/>
              <a:t>s</a:t>
            </a:r>
            <a:r>
              <a:rPr lang="en-US" sz="3429" dirty="0"/>
              <a:t>)    +    O</a:t>
            </a:r>
            <a:r>
              <a:rPr lang="en-US" sz="3429" baseline="-25000" dirty="0"/>
              <a:t>2</a:t>
            </a:r>
            <a:r>
              <a:rPr lang="en-US" sz="3429" dirty="0"/>
              <a:t>   (</a:t>
            </a:r>
            <a:r>
              <a:rPr lang="en-US" sz="3429" dirty="0" err="1"/>
              <a:t>g</a:t>
            </a:r>
            <a:r>
              <a:rPr lang="en-US" sz="3429" dirty="0"/>
              <a:t>)    </a:t>
            </a:r>
            <a:r>
              <a:rPr lang="en-US" sz="3429" dirty="0" err="1">
                <a:sym typeface="Symbol"/>
              </a:rPr>
              <a:t></a:t>
            </a:r>
            <a:r>
              <a:rPr lang="en-US" sz="3429" dirty="0"/>
              <a:t>    CO</a:t>
            </a:r>
            <a:r>
              <a:rPr lang="en-US" sz="3429" baseline="-25000" dirty="0"/>
              <a:t>2</a:t>
            </a:r>
            <a:r>
              <a:rPr lang="en-US" sz="3429" dirty="0"/>
              <a:t> (</a:t>
            </a:r>
            <a:r>
              <a:rPr lang="en-US" sz="3429" dirty="0" err="1"/>
              <a:t>g</a:t>
            </a:r>
            <a:r>
              <a:rPr lang="en-US" sz="3429" dirty="0"/>
              <a:t>)                          </a:t>
            </a:r>
            <a:r>
              <a:rPr lang="en-US" sz="3429" dirty="0" smtClean="0"/>
              <a:t> </a:t>
            </a:r>
            <a:r>
              <a:rPr lang="en-US" sz="3429" dirty="0" smtClean="0">
                <a:sym typeface="Symbol"/>
              </a:rPr>
              <a:t></a:t>
            </a:r>
            <a:r>
              <a:rPr lang="en-US" sz="3429" dirty="0"/>
              <a:t>H </a:t>
            </a:r>
            <a:r>
              <a:rPr lang="en-US" sz="3429" baseline="-25000" dirty="0"/>
              <a:t> </a:t>
            </a:r>
            <a:r>
              <a:rPr lang="en-US" sz="3429" dirty="0"/>
              <a:t>=  - 393.4 kJ</a:t>
            </a:r>
            <a:endParaRPr lang="en-GB" sz="3429" dirty="0"/>
          </a:p>
          <a:p>
            <a:pPr>
              <a:buNone/>
            </a:pPr>
            <a:r>
              <a:rPr lang="en-US" sz="3429" dirty="0"/>
              <a:t> </a:t>
            </a:r>
            <a:endParaRPr lang="en-GB" sz="3429" dirty="0" smtClean="0"/>
          </a:p>
          <a:p>
            <a:pPr>
              <a:buNone/>
            </a:pPr>
            <a:r>
              <a:rPr lang="en-US" sz="3429" dirty="0" smtClean="0"/>
              <a:t>2 </a:t>
            </a:r>
            <a:r>
              <a:rPr lang="en-US" sz="3429" dirty="0"/>
              <a:t>H</a:t>
            </a:r>
            <a:r>
              <a:rPr lang="en-US" sz="3429" baseline="-25000" dirty="0"/>
              <a:t>2  </a:t>
            </a:r>
            <a:r>
              <a:rPr lang="en-US" sz="3429" dirty="0"/>
              <a:t> (</a:t>
            </a:r>
            <a:r>
              <a:rPr lang="en-US" sz="3429" dirty="0" err="1"/>
              <a:t>g</a:t>
            </a:r>
            <a:r>
              <a:rPr lang="en-US" sz="3429" dirty="0"/>
              <a:t>)    +  O</a:t>
            </a:r>
            <a:r>
              <a:rPr lang="en-US" sz="3429" baseline="-25000" dirty="0"/>
              <a:t>2</a:t>
            </a:r>
            <a:r>
              <a:rPr lang="en-US" sz="3429" dirty="0"/>
              <a:t>   (</a:t>
            </a:r>
            <a:r>
              <a:rPr lang="en-US" sz="3429" dirty="0" err="1"/>
              <a:t>g</a:t>
            </a:r>
            <a:r>
              <a:rPr lang="en-US" sz="3429" dirty="0"/>
              <a:t>)  </a:t>
            </a:r>
            <a:r>
              <a:rPr lang="en-US" sz="3429" dirty="0" err="1">
                <a:sym typeface="Symbol"/>
              </a:rPr>
              <a:t></a:t>
            </a:r>
            <a:r>
              <a:rPr lang="en-US" sz="3429" dirty="0"/>
              <a:t>   </a:t>
            </a:r>
            <a:r>
              <a:rPr lang="en-US" sz="3429" dirty="0" smtClean="0"/>
              <a:t>2H</a:t>
            </a:r>
            <a:r>
              <a:rPr lang="en-US" sz="3429" baseline="-25000" dirty="0" smtClean="0"/>
              <a:t>2</a:t>
            </a:r>
            <a:r>
              <a:rPr lang="en-US" sz="3429" dirty="0" smtClean="0"/>
              <a:t>O  </a:t>
            </a:r>
            <a:r>
              <a:rPr lang="en-US" sz="3429" dirty="0"/>
              <a:t>(</a:t>
            </a:r>
            <a:r>
              <a:rPr lang="en-US" sz="3429" dirty="0" err="1"/>
              <a:t>l</a:t>
            </a:r>
            <a:r>
              <a:rPr lang="en-US" sz="3429" dirty="0"/>
              <a:t>)                    </a:t>
            </a:r>
            <a:r>
              <a:rPr lang="en-US" sz="3429" dirty="0" smtClean="0"/>
              <a:t>   </a:t>
            </a:r>
            <a:r>
              <a:rPr lang="en-US" sz="3429" dirty="0" smtClean="0">
                <a:sym typeface="Symbol"/>
              </a:rPr>
              <a:t></a:t>
            </a:r>
            <a:r>
              <a:rPr lang="en-US" sz="3429" dirty="0"/>
              <a:t>H </a:t>
            </a:r>
            <a:r>
              <a:rPr lang="en-US" sz="3429" baseline="-25000" dirty="0"/>
              <a:t> </a:t>
            </a:r>
            <a:r>
              <a:rPr lang="en-US" sz="3429" dirty="0"/>
              <a:t>= -  571.6 kJ</a:t>
            </a:r>
            <a:endParaRPr lang="en-GB" sz="3429" dirty="0"/>
          </a:p>
          <a:p>
            <a:pPr>
              <a:buNone/>
            </a:pPr>
            <a:r>
              <a:rPr lang="en-US" sz="3429" dirty="0"/>
              <a:t> </a:t>
            </a:r>
            <a:endParaRPr lang="en-GB" sz="3429" dirty="0"/>
          </a:p>
          <a:p>
            <a:pPr>
              <a:buNone/>
            </a:pPr>
            <a:r>
              <a:rPr lang="en-GB" sz="3429" dirty="0" smtClean="0"/>
              <a:t/>
            </a:r>
            <a:br>
              <a:rPr lang="en-GB" sz="3429" dirty="0" smtClean="0"/>
            </a:br>
            <a:r>
              <a:rPr lang="en-US" sz="3429" dirty="0"/>
              <a:t>    </a:t>
            </a:r>
            <a:r>
              <a:rPr lang="en-US" sz="3429" dirty="0" smtClean="0"/>
              <a:t> C</a:t>
            </a:r>
            <a:r>
              <a:rPr lang="en-US" sz="3429" baseline="-25000" dirty="0" smtClean="0"/>
              <a:t>  </a:t>
            </a:r>
            <a:r>
              <a:rPr lang="en-US" sz="3429" dirty="0" smtClean="0"/>
              <a:t> </a:t>
            </a:r>
            <a:r>
              <a:rPr lang="en-US" sz="3429" dirty="0"/>
              <a:t>(</a:t>
            </a:r>
            <a:r>
              <a:rPr lang="en-US" sz="3429" dirty="0" err="1"/>
              <a:t>s</a:t>
            </a:r>
            <a:r>
              <a:rPr lang="en-US" sz="3429" dirty="0"/>
              <a:t>)    + </a:t>
            </a:r>
            <a:r>
              <a:rPr lang="en-US" sz="3429" dirty="0" smtClean="0"/>
              <a:t> 2H</a:t>
            </a:r>
            <a:r>
              <a:rPr lang="en-US" sz="3429" baseline="-25000" dirty="0" smtClean="0"/>
              <a:t>2</a:t>
            </a:r>
            <a:r>
              <a:rPr lang="en-US" sz="3429" dirty="0" smtClean="0"/>
              <a:t>   </a:t>
            </a:r>
            <a:r>
              <a:rPr lang="en-US" sz="3429" dirty="0"/>
              <a:t>(</a:t>
            </a:r>
            <a:r>
              <a:rPr lang="en-US" sz="3429" dirty="0" err="1"/>
              <a:t>g</a:t>
            </a:r>
            <a:r>
              <a:rPr lang="en-US" sz="3429" dirty="0"/>
              <a:t>)  </a:t>
            </a:r>
            <a:r>
              <a:rPr lang="en-US" sz="3429" dirty="0" err="1">
                <a:sym typeface="Symbol"/>
              </a:rPr>
              <a:t></a:t>
            </a:r>
            <a:r>
              <a:rPr lang="en-US" sz="3429" dirty="0"/>
              <a:t>   CH</a:t>
            </a:r>
            <a:r>
              <a:rPr lang="en-US" sz="3429" baseline="-25000" dirty="0"/>
              <a:t>4</a:t>
            </a:r>
            <a:r>
              <a:rPr lang="en-US" sz="3429" dirty="0"/>
              <a:t> (</a:t>
            </a:r>
            <a:r>
              <a:rPr lang="en-US" sz="3429" dirty="0" err="1"/>
              <a:t>g</a:t>
            </a:r>
            <a:r>
              <a:rPr lang="en-US" sz="3429" dirty="0"/>
              <a:t>)</a:t>
            </a:r>
            <a:r>
              <a:rPr lang="en-US" sz="3429" dirty="0" smtClean="0"/>
              <a:t>                     </a:t>
            </a:r>
            <a:r>
              <a:rPr lang="en-US" sz="3429" dirty="0">
                <a:sym typeface="Symbol"/>
              </a:rPr>
              <a:t></a:t>
            </a:r>
            <a:r>
              <a:rPr lang="en-US" sz="3429" dirty="0"/>
              <a:t>H </a:t>
            </a:r>
            <a:r>
              <a:rPr lang="en-US" sz="3429" baseline="-25000" dirty="0"/>
              <a:t> </a:t>
            </a:r>
            <a:r>
              <a:rPr lang="en-US" sz="3429" dirty="0"/>
              <a:t>=  - 74.7 kJ</a:t>
            </a:r>
            <a:endParaRPr lang="en-GB" sz="3429" dirty="0"/>
          </a:p>
          <a:p>
            <a:endParaRPr lang="en-US" dirty="0"/>
          </a:p>
        </p:txBody>
      </p:sp>
      <p:sp>
        <p:nvSpPr>
          <p:cNvPr id="18434" name="Line 2"/>
          <p:cNvSpPr>
            <a:spLocks noChangeShapeType="1"/>
          </p:cNvSpPr>
          <p:nvPr/>
        </p:nvSpPr>
        <p:spPr bwMode="auto">
          <a:xfrm>
            <a:off x="457200" y="4448677"/>
            <a:ext cx="8229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5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32703"/>
            <a:ext cx="8229600" cy="4810951"/>
          </a:xfrm>
        </p:spPr>
        <p:txBody>
          <a:bodyPr>
            <a:normAutofit fontScale="70000" lnSpcReduction="20000"/>
          </a:bodyPr>
          <a:lstStyle/>
          <a:p>
            <a:pPr lvl="0">
              <a:buNone/>
            </a:pPr>
            <a:r>
              <a:rPr lang="en-US" dirty="0"/>
              <a:t>Calculate </a:t>
            </a:r>
            <a:r>
              <a:rPr lang="en-US" dirty="0" err="1">
                <a:sym typeface="Symbol"/>
              </a:rPr>
              <a:t></a:t>
            </a:r>
            <a:r>
              <a:rPr lang="en-US" dirty="0" err="1"/>
              <a:t>H</a:t>
            </a:r>
            <a:r>
              <a:rPr lang="en-US" baseline="-25000" dirty="0" err="1"/>
              <a:t>f</a:t>
            </a:r>
            <a:r>
              <a:rPr lang="en-US" dirty="0"/>
              <a:t> for </a:t>
            </a:r>
            <a:r>
              <a:rPr lang="en-US" dirty="0" err="1"/>
              <a:t>ICl</a:t>
            </a:r>
            <a:r>
              <a:rPr lang="en-US" dirty="0"/>
              <a:t> (</a:t>
            </a:r>
            <a:r>
              <a:rPr lang="en-US" dirty="0" err="1"/>
              <a:t>g</a:t>
            </a:r>
            <a:r>
              <a:rPr lang="en-US" dirty="0"/>
              <a:t>) the following</a:t>
            </a:r>
            <a:r>
              <a:rPr lang="en-US" dirty="0" smtClean="0"/>
              <a:t>      </a:t>
            </a:r>
            <a:endParaRPr lang="en-GB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                      </a:t>
            </a:r>
            <a:r>
              <a:rPr lang="en-US" dirty="0"/>
              <a:t>½</a:t>
            </a:r>
            <a:r>
              <a:rPr lang="en-US" dirty="0" smtClean="0"/>
              <a:t> I</a:t>
            </a:r>
            <a:r>
              <a:rPr lang="en-US" baseline="-25000" dirty="0" smtClean="0"/>
              <a:t>2  </a:t>
            </a:r>
            <a:r>
              <a:rPr lang="en-US" dirty="0" smtClean="0"/>
              <a:t>(</a:t>
            </a:r>
            <a:r>
              <a:rPr lang="en-US" dirty="0" err="1"/>
              <a:t>s</a:t>
            </a:r>
            <a:r>
              <a:rPr lang="en-US" dirty="0"/>
              <a:t>)  </a:t>
            </a:r>
            <a:r>
              <a:rPr lang="en-US" dirty="0" smtClean="0"/>
              <a:t> +   </a:t>
            </a:r>
            <a:r>
              <a:rPr lang="en-US" dirty="0"/>
              <a:t>½ Cl</a:t>
            </a:r>
            <a:r>
              <a:rPr lang="en-US" baseline="-25000" dirty="0"/>
              <a:t>2</a:t>
            </a:r>
            <a:r>
              <a:rPr lang="en-US" dirty="0"/>
              <a:t>   (</a:t>
            </a:r>
            <a:r>
              <a:rPr lang="en-US" dirty="0" err="1"/>
              <a:t>g</a:t>
            </a:r>
            <a:r>
              <a:rPr lang="en-US" dirty="0"/>
              <a:t>)  </a:t>
            </a:r>
            <a:r>
              <a:rPr lang="en-US" dirty="0" err="1">
                <a:sym typeface="Symbol"/>
              </a:rPr>
              <a:t></a:t>
            </a:r>
            <a:r>
              <a:rPr lang="en-US" dirty="0"/>
              <a:t>   </a:t>
            </a:r>
            <a:r>
              <a:rPr lang="en-US" dirty="0" err="1"/>
              <a:t>ICl</a:t>
            </a:r>
            <a:r>
              <a:rPr lang="en-US" dirty="0"/>
              <a:t> (</a:t>
            </a:r>
            <a:r>
              <a:rPr lang="en-US" dirty="0" err="1"/>
              <a:t>g</a:t>
            </a:r>
            <a:r>
              <a:rPr lang="en-US" dirty="0"/>
              <a:t>)             </a:t>
            </a:r>
            <a:endParaRPr lang="en-GB" dirty="0"/>
          </a:p>
          <a:p>
            <a:pPr>
              <a:buNone/>
            </a:pPr>
            <a:r>
              <a:rPr lang="en-US" dirty="0"/>
              <a:t>              </a:t>
            </a:r>
            <a:endParaRPr lang="en-GB" dirty="0"/>
          </a:p>
          <a:p>
            <a:pPr>
              <a:buNone/>
            </a:pPr>
            <a:r>
              <a:rPr lang="en-US" dirty="0"/>
              <a:t>when given the </a:t>
            </a:r>
            <a:r>
              <a:rPr lang="en-US" dirty="0" smtClean="0"/>
              <a:t>following</a:t>
            </a:r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US" sz="3613" dirty="0"/>
              <a:t>               </a:t>
            </a:r>
            <a:r>
              <a:rPr lang="en-US" sz="3613" dirty="0" smtClean="0"/>
              <a:t> Cl</a:t>
            </a:r>
            <a:r>
              <a:rPr lang="en-US" sz="3613" baseline="-25000" dirty="0" smtClean="0"/>
              <a:t>2</a:t>
            </a:r>
            <a:r>
              <a:rPr lang="en-US" sz="3613" dirty="0" smtClean="0"/>
              <a:t>   </a:t>
            </a:r>
            <a:r>
              <a:rPr lang="en-US" sz="3613" dirty="0"/>
              <a:t>(</a:t>
            </a:r>
            <a:r>
              <a:rPr lang="en-US" sz="3613" dirty="0" err="1"/>
              <a:t>g</a:t>
            </a:r>
            <a:r>
              <a:rPr lang="en-US" sz="3613" dirty="0"/>
              <a:t>)  </a:t>
            </a:r>
            <a:r>
              <a:rPr lang="en-US" sz="3613" dirty="0" err="1">
                <a:sym typeface="Symbol"/>
              </a:rPr>
              <a:t></a:t>
            </a:r>
            <a:r>
              <a:rPr lang="en-US" sz="3613" dirty="0"/>
              <a:t>   2 </a:t>
            </a:r>
            <a:r>
              <a:rPr lang="en-US" sz="3613" dirty="0" err="1"/>
              <a:t>Cl</a:t>
            </a:r>
            <a:r>
              <a:rPr lang="en-US" sz="3613" dirty="0"/>
              <a:t> (</a:t>
            </a:r>
            <a:r>
              <a:rPr lang="en-US" sz="3613" dirty="0" err="1"/>
              <a:t>g</a:t>
            </a:r>
            <a:r>
              <a:rPr lang="en-US" sz="3613" dirty="0"/>
              <a:t>)                    </a:t>
            </a:r>
            <a:r>
              <a:rPr lang="en-US" sz="3613" dirty="0">
                <a:sym typeface="Symbol"/>
              </a:rPr>
              <a:t></a:t>
            </a:r>
            <a:r>
              <a:rPr lang="en-US" sz="3613" dirty="0"/>
              <a:t>H </a:t>
            </a:r>
            <a:r>
              <a:rPr lang="en-US" sz="3613" baseline="-25000" dirty="0"/>
              <a:t> </a:t>
            </a:r>
            <a:r>
              <a:rPr lang="en-US" sz="3613" dirty="0"/>
              <a:t>=  + 242 kJ</a:t>
            </a:r>
            <a:endParaRPr lang="en-GB" sz="3613" dirty="0"/>
          </a:p>
          <a:p>
            <a:pPr>
              <a:buNone/>
            </a:pPr>
            <a:r>
              <a:rPr lang="en-US" sz="3613" dirty="0"/>
              <a:t>                </a:t>
            </a:r>
            <a:r>
              <a:rPr lang="en-US" sz="3613" dirty="0" smtClean="0"/>
              <a:t> I</a:t>
            </a:r>
            <a:r>
              <a:rPr lang="en-US" sz="3613" baseline="-25000" dirty="0" smtClean="0"/>
              <a:t>2</a:t>
            </a:r>
            <a:r>
              <a:rPr lang="en-US" sz="3613" dirty="0" smtClean="0"/>
              <a:t>   </a:t>
            </a:r>
            <a:r>
              <a:rPr lang="en-US" sz="3613" dirty="0"/>
              <a:t>(</a:t>
            </a:r>
            <a:r>
              <a:rPr lang="en-US" sz="3613" dirty="0" err="1"/>
              <a:t>g</a:t>
            </a:r>
            <a:r>
              <a:rPr lang="en-US" sz="3613" dirty="0"/>
              <a:t>)  </a:t>
            </a:r>
            <a:r>
              <a:rPr lang="en-US" sz="3613" dirty="0" err="1">
                <a:sym typeface="Symbol"/>
              </a:rPr>
              <a:t></a:t>
            </a:r>
            <a:r>
              <a:rPr lang="en-US" sz="3613" dirty="0"/>
              <a:t>   2 I (</a:t>
            </a:r>
            <a:r>
              <a:rPr lang="en-US" sz="3613" dirty="0" err="1"/>
              <a:t>g</a:t>
            </a:r>
            <a:r>
              <a:rPr lang="en-US" sz="3613" dirty="0"/>
              <a:t>)                     </a:t>
            </a:r>
            <a:r>
              <a:rPr lang="en-US" sz="3613" dirty="0" smtClean="0"/>
              <a:t>   </a:t>
            </a:r>
            <a:r>
              <a:rPr lang="en-US" sz="3613" dirty="0" smtClean="0">
                <a:sym typeface="Symbol"/>
              </a:rPr>
              <a:t></a:t>
            </a:r>
            <a:r>
              <a:rPr lang="en-US" sz="3613" dirty="0"/>
              <a:t>H </a:t>
            </a:r>
            <a:r>
              <a:rPr lang="en-US" sz="3613" baseline="-25000" dirty="0"/>
              <a:t> </a:t>
            </a:r>
            <a:r>
              <a:rPr lang="en-US" sz="3613" dirty="0"/>
              <a:t>=  + 151 kJ</a:t>
            </a:r>
            <a:endParaRPr lang="en-GB" sz="3613" dirty="0"/>
          </a:p>
          <a:p>
            <a:pPr>
              <a:buNone/>
            </a:pPr>
            <a:r>
              <a:rPr lang="en-US" sz="3613" dirty="0"/>
              <a:t>               </a:t>
            </a:r>
            <a:r>
              <a:rPr lang="en-US" sz="3613" dirty="0" smtClean="0"/>
              <a:t> I</a:t>
            </a:r>
            <a:r>
              <a:rPr lang="en-US" sz="3613" baseline="-25000" dirty="0" smtClean="0"/>
              <a:t>2</a:t>
            </a:r>
            <a:r>
              <a:rPr lang="en-US" sz="3613" dirty="0" smtClean="0"/>
              <a:t>   </a:t>
            </a:r>
            <a:r>
              <a:rPr lang="en-US" sz="3613" dirty="0"/>
              <a:t>(</a:t>
            </a:r>
            <a:r>
              <a:rPr lang="en-US" sz="3613" dirty="0" err="1"/>
              <a:t>s</a:t>
            </a:r>
            <a:r>
              <a:rPr lang="en-US" sz="3613" dirty="0"/>
              <a:t>)  </a:t>
            </a:r>
            <a:r>
              <a:rPr lang="en-US" sz="3613" dirty="0" err="1">
                <a:sym typeface="Symbol"/>
              </a:rPr>
              <a:t></a:t>
            </a:r>
            <a:r>
              <a:rPr lang="en-US" sz="3613" dirty="0"/>
              <a:t>    I</a:t>
            </a:r>
            <a:r>
              <a:rPr lang="en-US" sz="3613" baseline="-25000" dirty="0"/>
              <a:t>2</a:t>
            </a:r>
            <a:r>
              <a:rPr lang="en-US" sz="3613" dirty="0"/>
              <a:t> (</a:t>
            </a:r>
            <a:r>
              <a:rPr lang="en-US" sz="3613" dirty="0" err="1"/>
              <a:t>g</a:t>
            </a:r>
            <a:r>
              <a:rPr lang="en-US" sz="3613" dirty="0"/>
              <a:t>)                     </a:t>
            </a:r>
            <a:r>
              <a:rPr lang="en-US" sz="3613" dirty="0" smtClean="0"/>
              <a:t>     </a:t>
            </a:r>
            <a:r>
              <a:rPr lang="en-US" sz="3613" dirty="0">
                <a:sym typeface="Symbol"/>
              </a:rPr>
              <a:t></a:t>
            </a:r>
            <a:r>
              <a:rPr lang="en-US" sz="3613" dirty="0"/>
              <a:t>H </a:t>
            </a:r>
            <a:r>
              <a:rPr lang="en-US" sz="3613" baseline="-25000" dirty="0"/>
              <a:t> </a:t>
            </a:r>
            <a:r>
              <a:rPr lang="en-US" sz="3613" dirty="0"/>
              <a:t>=  + 63 kJ</a:t>
            </a:r>
            <a:endParaRPr lang="en-GB" sz="3613" dirty="0"/>
          </a:p>
          <a:p>
            <a:pPr>
              <a:buNone/>
            </a:pPr>
            <a:r>
              <a:rPr lang="en-US" sz="3613" dirty="0"/>
              <a:t>               </a:t>
            </a:r>
            <a:r>
              <a:rPr lang="en-US" sz="3613" dirty="0" smtClean="0"/>
              <a:t>  </a:t>
            </a:r>
            <a:r>
              <a:rPr lang="en-US" sz="3613" dirty="0" err="1"/>
              <a:t>ICl</a:t>
            </a:r>
            <a:r>
              <a:rPr lang="en-US" sz="3613" dirty="0"/>
              <a:t> (</a:t>
            </a:r>
            <a:r>
              <a:rPr lang="en-US" sz="3613" dirty="0" err="1"/>
              <a:t>g</a:t>
            </a:r>
            <a:r>
              <a:rPr lang="en-US" sz="3613" dirty="0"/>
              <a:t>)  </a:t>
            </a:r>
            <a:r>
              <a:rPr lang="en-US" sz="3613" dirty="0" err="1">
                <a:sym typeface="Symbol"/>
              </a:rPr>
              <a:t></a:t>
            </a:r>
            <a:r>
              <a:rPr lang="en-US" sz="3613" dirty="0"/>
              <a:t>   </a:t>
            </a:r>
            <a:r>
              <a:rPr lang="en-US" sz="3613" dirty="0" err="1"/>
              <a:t>Cl</a:t>
            </a:r>
            <a:r>
              <a:rPr lang="en-US" sz="3613" dirty="0"/>
              <a:t> (</a:t>
            </a:r>
            <a:r>
              <a:rPr lang="en-US" sz="3613" dirty="0" err="1"/>
              <a:t>g</a:t>
            </a:r>
            <a:r>
              <a:rPr lang="en-US" sz="3613" dirty="0"/>
              <a:t>)  +   I (</a:t>
            </a:r>
            <a:r>
              <a:rPr lang="en-US" sz="3613" dirty="0" err="1"/>
              <a:t>g</a:t>
            </a:r>
            <a:r>
              <a:rPr lang="en-US" sz="3613" dirty="0"/>
              <a:t>)           </a:t>
            </a:r>
            <a:r>
              <a:rPr lang="en-US" sz="3613" dirty="0">
                <a:sym typeface="Symbol"/>
              </a:rPr>
              <a:t></a:t>
            </a:r>
            <a:r>
              <a:rPr lang="en-US" sz="3613" dirty="0"/>
              <a:t>H </a:t>
            </a:r>
            <a:r>
              <a:rPr lang="en-US" sz="3613" baseline="-25000" dirty="0"/>
              <a:t> </a:t>
            </a:r>
            <a:r>
              <a:rPr lang="en-US" sz="3613" dirty="0"/>
              <a:t>=  + 211 kJ</a:t>
            </a:r>
            <a:endParaRPr lang="en-GB" sz="3613" dirty="0" smtClean="0"/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    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Answer example 5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27965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en-US" dirty="0" smtClean="0"/>
              <a:t>    </a:t>
            </a:r>
            <a:r>
              <a:rPr lang="en-US" u="sng" dirty="0" smtClean="0"/>
              <a:t>Solution</a:t>
            </a:r>
            <a:r>
              <a:rPr lang="en-US" u="sng" dirty="0"/>
              <a:t>:</a:t>
            </a:r>
            <a:r>
              <a:rPr lang="en-US" dirty="0"/>
              <a:t> take half a mole for each of the first equations and </a:t>
            </a:r>
            <a:r>
              <a:rPr lang="en-US" dirty="0" smtClean="0"/>
              <a:t>reverse the </a:t>
            </a:r>
            <a:r>
              <a:rPr lang="en-US" dirty="0"/>
              <a:t>fourth. </a:t>
            </a:r>
            <a:endParaRPr lang="en-GB" dirty="0" smtClean="0"/>
          </a:p>
          <a:p>
            <a:pPr>
              <a:buNone/>
            </a:pPr>
            <a:r>
              <a:rPr lang="en-US" dirty="0" smtClean="0"/>
              <a:t>     ½ </a:t>
            </a:r>
            <a:r>
              <a:rPr lang="en-US" dirty="0"/>
              <a:t>Cl</a:t>
            </a:r>
            <a:r>
              <a:rPr lang="en-US" baseline="-25000" dirty="0"/>
              <a:t>2</a:t>
            </a:r>
            <a:r>
              <a:rPr lang="en-US" dirty="0"/>
              <a:t>   (</a:t>
            </a:r>
            <a:r>
              <a:rPr lang="en-US" dirty="0" err="1"/>
              <a:t>g</a:t>
            </a:r>
            <a:r>
              <a:rPr lang="en-US" dirty="0"/>
              <a:t>)  </a:t>
            </a:r>
            <a:r>
              <a:rPr lang="en-US" dirty="0" err="1">
                <a:sym typeface="Symbol"/>
              </a:rPr>
              <a:t></a:t>
            </a:r>
            <a:r>
              <a:rPr lang="en-US" dirty="0"/>
              <a:t>    </a:t>
            </a:r>
            <a:r>
              <a:rPr lang="en-US" dirty="0" err="1"/>
              <a:t>Cl</a:t>
            </a:r>
            <a:r>
              <a:rPr lang="en-US" dirty="0"/>
              <a:t> (</a:t>
            </a:r>
            <a:r>
              <a:rPr lang="en-US" dirty="0" err="1"/>
              <a:t>g</a:t>
            </a:r>
            <a:r>
              <a:rPr lang="en-US" dirty="0"/>
              <a:t>)                    </a:t>
            </a:r>
            <a:r>
              <a:rPr lang="en-US" dirty="0">
                <a:sym typeface="Symbol"/>
              </a:rPr>
              <a:t></a:t>
            </a:r>
            <a:r>
              <a:rPr lang="en-US" dirty="0"/>
              <a:t>H </a:t>
            </a:r>
            <a:r>
              <a:rPr lang="en-US" baseline="-25000" dirty="0"/>
              <a:t> </a:t>
            </a:r>
            <a:r>
              <a:rPr lang="en-US" dirty="0"/>
              <a:t>=  + 121 kJ</a:t>
            </a:r>
            <a:endParaRPr lang="en-GB" dirty="0" smtClean="0"/>
          </a:p>
          <a:p>
            <a:pPr>
              <a:buNone/>
            </a:pPr>
            <a:r>
              <a:rPr lang="en-US" dirty="0" smtClean="0"/>
              <a:t>     ½ </a:t>
            </a:r>
            <a:r>
              <a:rPr lang="en-US" dirty="0"/>
              <a:t>I</a:t>
            </a:r>
            <a:r>
              <a:rPr lang="en-US" baseline="-25000" dirty="0"/>
              <a:t>2</a:t>
            </a:r>
            <a:r>
              <a:rPr lang="en-US" dirty="0"/>
              <a:t>   (</a:t>
            </a:r>
            <a:r>
              <a:rPr lang="en-US" dirty="0" err="1"/>
              <a:t>g</a:t>
            </a:r>
            <a:r>
              <a:rPr lang="en-US" dirty="0"/>
              <a:t>)  </a:t>
            </a:r>
            <a:r>
              <a:rPr lang="en-US" dirty="0" err="1">
                <a:sym typeface="Symbol"/>
              </a:rPr>
              <a:t></a:t>
            </a:r>
            <a:r>
              <a:rPr lang="en-US" dirty="0"/>
              <a:t>    I (</a:t>
            </a:r>
            <a:r>
              <a:rPr lang="en-US" dirty="0" err="1"/>
              <a:t>g</a:t>
            </a:r>
            <a:r>
              <a:rPr lang="en-US" dirty="0"/>
              <a:t>)                     </a:t>
            </a:r>
            <a:r>
              <a:rPr lang="en-US" dirty="0" smtClean="0"/>
              <a:t>   </a:t>
            </a:r>
            <a:r>
              <a:rPr lang="en-US" dirty="0" smtClean="0">
                <a:sym typeface="Symbol"/>
              </a:rPr>
              <a:t></a:t>
            </a:r>
            <a:r>
              <a:rPr lang="en-US" dirty="0"/>
              <a:t>H </a:t>
            </a:r>
            <a:r>
              <a:rPr lang="en-US" baseline="-25000" dirty="0"/>
              <a:t> </a:t>
            </a:r>
            <a:r>
              <a:rPr lang="en-US" dirty="0"/>
              <a:t>=  + 75.5 kJ</a:t>
            </a:r>
            <a:endParaRPr lang="en-GB" dirty="0" smtClean="0"/>
          </a:p>
          <a:p>
            <a:pPr>
              <a:buNone/>
            </a:pPr>
            <a:r>
              <a:rPr lang="en-US" dirty="0" smtClean="0"/>
              <a:t>     ½ </a:t>
            </a:r>
            <a:r>
              <a:rPr lang="en-US" dirty="0"/>
              <a:t>I</a:t>
            </a:r>
            <a:r>
              <a:rPr lang="en-US" baseline="-25000" dirty="0"/>
              <a:t>2</a:t>
            </a:r>
            <a:r>
              <a:rPr lang="en-US" dirty="0"/>
              <a:t>   (</a:t>
            </a:r>
            <a:r>
              <a:rPr lang="en-US" dirty="0" err="1"/>
              <a:t>s</a:t>
            </a:r>
            <a:r>
              <a:rPr lang="en-US" dirty="0"/>
              <a:t>)  </a:t>
            </a:r>
            <a:r>
              <a:rPr lang="en-US" dirty="0" err="1">
                <a:sym typeface="Symbol"/>
              </a:rPr>
              <a:t></a:t>
            </a:r>
            <a:r>
              <a:rPr lang="en-US" dirty="0"/>
              <a:t>    ½ I</a:t>
            </a:r>
            <a:r>
              <a:rPr lang="en-US" baseline="-25000" dirty="0"/>
              <a:t>2</a:t>
            </a:r>
            <a:r>
              <a:rPr lang="en-US" dirty="0"/>
              <a:t> (</a:t>
            </a:r>
            <a:r>
              <a:rPr lang="en-US" dirty="0" err="1"/>
              <a:t>g</a:t>
            </a:r>
            <a:r>
              <a:rPr lang="en-US" dirty="0"/>
              <a:t>)                </a:t>
            </a:r>
            <a:r>
              <a:rPr lang="en-US" dirty="0" smtClean="0"/>
              <a:t>   </a:t>
            </a:r>
            <a:r>
              <a:rPr lang="en-US" dirty="0" smtClean="0">
                <a:sym typeface="Symbol"/>
              </a:rPr>
              <a:t></a:t>
            </a:r>
            <a:r>
              <a:rPr lang="en-US" dirty="0"/>
              <a:t>H </a:t>
            </a:r>
            <a:r>
              <a:rPr lang="en-US" baseline="-25000" dirty="0"/>
              <a:t> </a:t>
            </a:r>
            <a:r>
              <a:rPr lang="en-US" dirty="0"/>
              <a:t>=  + 31.5 kJ</a:t>
            </a:r>
            <a:endParaRPr lang="en-GB" dirty="0" smtClean="0"/>
          </a:p>
          <a:p>
            <a:pPr>
              <a:buNone/>
            </a:pPr>
            <a:r>
              <a:rPr lang="en-US" dirty="0" smtClean="0"/>
              <a:t>     </a:t>
            </a:r>
            <a:r>
              <a:rPr lang="en-US" dirty="0" err="1" smtClean="0"/>
              <a:t>Cl</a:t>
            </a:r>
            <a:r>
              <a:rPr lang="en-US" dirty="0" smtClean="0"/>
              <a:t> </a:t>
            </a:r>
            <a:r>
              <a:rPr lang="en-US" dirty="0"/>
              <a:t>(</a:t>
            </a:r>
            <a:r>
              <a:rPr lang="en-US" dirty="0" err="1"/>
              <a:t>g</a:t>
            </a:r>
            <a:r>
              <a:rPr lang="en-US" dirty="0"/>
              <a:t>) +  I (</a:t>
            </a:r>
            <a:r>
              <a:rPr lang="en-US" dirty="0" err="1"/>
              <a:t>g</a:t>
            </a:r>
            <a:r>
              <a:rPr lang="en-US" dirty="0"/>
              <a:t>)  </a:t>
            </a:r>
            <a:r>
              <a:rPr lang="en-US" dirty="0" err="1">
                <a:sym typeface="Symbol"/>
              </a:rPr>
              <a:t></a:t>
            </a:r>
            <a:r>
              <a:rPr lang="en-US" dirty="0"/>
              <a:t>   </a:t>
            </a:r>
            <a:r>
              <a:rPr lang="en-US" dirty="0" err="1"/>
              <a:t>ICl</a:t>
            </a:r>
            <a:r>
              <a:rPr lang="en-US" dirty="0"/>
              <a:t> (</a:t>
            </a:r>
            <a:r>
              <a:rPr lang="en-US" dirty="0" err="1"/>
              <a:t>g</a:t>
            </a:r>
            <a:r>
              <a:rPr lang="en-US" dirty="0"/>
              <a:t>)           </a:t>
            </a:r>
            <a:r>
              <a:rPr lang="en-US" dirty="0" smtClean="0"/>
              <a:t>    </a:t>
            </a:r>
            <a:r>
              <a:rPr lang="en-US" dirty="0" smtClean="0">
                <a:sym typeface="Symbol"/>
              </a:rPr>
              <a:t></a:t>
            </a:r>
            <a:r>
              <a:rPr lang="en-US" dirty="0"/>
              <a:t>H </a:t>
            </a:r>
            <a:r>
              <a:rPr lang="en-US" baseline="-25000" dirty="0"/>
              <a:t> </a:t>
            </a:r>
            <a:r>
              <a:rPr lang="en-US" dirty="0"/>
              <a:t>=  - 211 </a:t>
            </a:r>
            <a:r>
              <a:rPr lang="en-US" dirty="0" smtClean="0"/>
              <a:t>kJ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    ½  I</a:t>
            </a:r>
            <a:r>
              <a:rPr lang="en-US" baseline="-25000" dirty="0" smtClean="0"/>
              <a:t>2 </a:t>
            </a:r>
            <a:r>
              <a:rPr lang="en-US" dirty="0" smtClean="0"/>
              <a:t>(</a:t>
            </a:r>
            <a:r>
              <a:rPr lang="en-US" dirty="0" err="1" smtClean="0"/>
              <a:t>s</a:t>
            </a:r>
            <a:r>
              <a:rPr lang="en-US" dirty="0" smtClean="0"/>
              <a:t>)    +  ½ Cl</a:t>
            </a:r>
            <a:r>
              <a:rPr lang="en-US" baseline="-25000" dirty="0" smtClean="0"/>
              <a:t>2</a:t>
            </a:r>
            <a:r>
              <a:rPr lang="en-US" dirty="0" smtClean="0"/>
              <a:t> (</a:t>
            </a:r>
            <a:r>
              <a:rPr lang="en-US" dirty="0" err="1" smtClean="0"/>
              <a:t>g</a:t>
            </a:r>
            <a:r>
              <a:rPr lang="en-US" dirty="0" smtClean="0"/>
              <a:t>)  </a:t>
            </a:r>
            <a:r>
              <a:rPr lang="en-US" dirty="0" err="1" smtClean="0">
                <a:sym typeface="Symbol"/>
              </a:rPr>
              <a:t></a:t>
            </a:r>
            <a:r>
              <a:rPr lang="en-US" dirty="0" smtClean="0"/>
              <a:t>   </a:t>
            </a:r>
            <a:r>
              <a:rPr lang="en-US" dirty="0" err="1" smtClean="0"/>
              <a:t>ICl</a:t>
            </a:r>
            <a:r>
              <a:rPr lang="en-US" dirty="0" smtClean="0"/>
              <a:t> (</a:t>
            </a:r>
            <a:r>
              <a:rPr lang="en-US" dirty="0" err="1" smtClean="0"/>
              <a:t>g</a:t>
            </a:r>
            <a:r>
              <a:rPr lang="en-US" dirty="0" smtClean="0"/>
              <a:t>)   </a:t>
            </a:r>
            <a:r>
              <a:rPr lang="en-US" dirty="0" smtClean="0">
                <a:sym typeface="Symbol"/>
              </a:rPr>
              <a:t></a:t>
            </a:r>
            <a:r>
              <a:rPr lang="en-US" dirty="0" smtClean="0"/>
              <a:t>H </a:t>
            </a:r>
            <a:r>
              <a:rPr lang="en-US" baseline="-25000" dirty="0" smtClean="0"/>
              <a:t> </a:t>
            </a:r>
            <a:r>
              <a:rPr lang="en-US" dirty="0" smtClean="0"/>
              <a:t>=  + 17 kJ</a:t>
            </a:r>
          </a:p>
          <a:p>
            <a:pPr>
              <a:buNone/>
            </a:pPr>
            <a:endParaRPr lang="en-GB" dirty="0" smtClean="0"/>
          </a:p>
          <a:p>
            <a:endParaRPr lang="en-US" dirty="0"/>
          </a:p>
        </p:txBody>
      </p:sp>
      <p:sp>
        <p:nvSpPr>
          <p:cNvPr id="20482" name="Line 2"/>
          <p:cNvSpPr>
            <a:spLocks noChangeShapeType="1"/>
          </p:cNvSpPr>
          <p:nvPr/>
        </p:nvSpPr>
        <p:spPr bwMode="auto">
          <a:xfrm>
            <a:off x="457200" y="5068259"/>
            <a:ext cx="8229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1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01349" y="1600200"/>
            <a:ext cx="8720003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GB" dirty="0" smtClean="0"/>
              <a:t>    From </a:t>
            </a:r>
            <a:r>
              <a:rPr lang="en-GB" dirty="0"/>
              <a:t>the information below, calculate</a:t>
            </a:r>
            <a:r>
              <a:rPr lang="en-GB" dirty="0" smtClean="0"/>
              <a:t> </a:t>
            </a:r>
            <a:r>
              <a:rPr lang="en-GB" dirty="0" smtClean="0">
                <a:sym typeface="Symbol"/>
              </a:rPr>
              <a:t></a:t>
            </a:r>
            <a:r>
              <a:rPr lang="en-GB" dirty="0"/>
              <a:t>H</a:t>
            </a:r>
            <a:r>
              <a:rPr lang="en-GB" baseline="30000" dirty="0" smtClean="0">
                <a:sym typeface="Symbol"/>
              </a:rPr>
              <a:t></a:t>
            </a:r>
            <a:r>
              <a:rPr lang="en-GB" dirty="0" smtClean="0"/>
              <a:t>,  </a:t>
            </a:r>
            <a:r>
              <a:rPr lang="en-GB" dirty="0"/>
              <a:t>for the </a:t>
            </a:r>
            <a:r>
              <a:rPr lang="en-GB" dirty="0" smtClean="0"/>
              <a:t>reaction</a:t>
            </a:r>
            <a:endParaRPr lang="en-GB" dirty="0"/>
          </a:p>
          <a:p>
            <a:pPr>
              <a:buNone/>
            </a:pPr>
            <a:r>
              <a:rPr lang="en-GB" dirty="0" smtClean="0"/>
              <a:t>                </a:t>
            </a:r>
            <a:r>
              <a:rPr lang="en-GB" b="1" dirty="0" smtClean="0">
                <a:solidFill>
                  <a:srgbClr val="FF0000"/>
                </a:solidFill>
              </a:rPr>
              <a:t>CO (</a:t>
            </a:r>
            <a:r>
              <a:rPr lang="en-GB" b="1" dirty="0" err="1" smtClean="0">
                <a:solidFill>
                  <a:srgbClr val="FF0000"/>
                </a:solidFill>
              </a:rPr>
              <a:t>g</a:t>
            </a:r>
            <a:r>
              <a:rPr lang="en-GB" b="1" dirty="0" smtClean="0">
                <a:solidFill>
                  <a:srgbClr val="FF0000"/>
                </a:solidFill>
              </a:rPr>
              <a:t>)  </a:t>
            </a:r>
            <a:r>
              <a:rPr lang="en-GB" b="1" dirty="0">
                <a:solidFill>
                  <a:srgbClr val="FF0000"/>
                </a:solidFill>
              </a:rPr>
              <a:t>+  </a:t>
            </a:r>
            <a:r>
              <a:rPr lang="en-GB" b="1" dirty="0" smtClean="0">
                <a:solidFill>
                  <a:srgbClr val="FF0000"/>
                </a:solidFill>
              </a:rPr>
              <a:t> ½ O</a:t>
            </a:r>
            <a:r>
              <a:rPr lang="en-GB" b="1" baseline="-25000" dirty="0" smtClean="0">
                <a:solidFill>
                  <a:srgbClr val="FF0000"/>
                </a:solidFill>
              </a:rPr>
              <a:t>2</a:t>
            </a:r>
            <a:r>
              <a:rPr lang="en-GB" b="1" dirty="0" smtClean="0">
                <a:solidFill>
                  <a:srgbClr val="FF0000"/>
                </a:solidFill>
              </a:rPr>
              <a:t>  </a:t>
            </a:r>
            <a:r>
              <a:rPr lang="en-GB" b="1" dirty="0">
                <a:solidFill>
                  <a:srgbClr val="FF0000"/>
                </a:solidFill>
              </a:rPr>
              <a:t>(</a:t>
            </a:r>
            <a:r>
              <a:rPr lang="en-GB" b="1" dirty="0" err="1">
                <a:solidFill>
                  <a:srgbClr val="FF0000"/>
                </a:solidFill>
              </a:rPr>
              <a:t>g</a:t>
            </a:r>
            <a:r>
              <a:rPr lang="en-GB" b="1" dirty="0">
                <a:solidFill>
                  <a:srgbClr val="FF0000"/>
                </a:solidFill>
              </a:rPr>
              <a:t>)   </a:t>
            </a:r>
            <a:r>
              <a:rPr lang="en-GB" b="1" dirty="0" err="1">
                <a:solidFill>
                  <a:srgbClr val="FF0000"/>
                </a:solidFill>
                <a:sym typeface="Symbol"/>
              </a:rPr>
              <a:t></a:t>
            </a:r>
            <a:r>
              <a:rPr lang="en-GB" b="1" dirty="0">
                <a:solidFill>
                  <a:srgbClr val="FF0000"/>
                </a:solidFill>
              </a:rPr>
              <a:t>  </a:t>
            </a:r>
            <a:r>
              <a:rPr lang="en-GB" b="1" dirty="0" smtClean="0">
                <a:solidFill>
                  <a:srgbClr val="FF0000"/>
                </a:solidFill>
              </a:rPr>
              <a:t> CO</a:t>
            </a:r>
            <a:r>
              <a:rPr lang="en-GB" b="1" baseline="-25000" dirty="0" smtClean="0">
                <a:solidFill>
                  <a:srgbClr val="FF0000"/>
                </a:solidFill>
              </a:rPr>
              <a:t>2</a:t>
            </a:r>
            <a:r>
              <a:rPr lang="en-GB" b="1" dirty="0" smtClean="0">
                <a:solidFill>
                  <a:srgbClr val="FF0000"/>
                </a:solidFill>
              </a:rPr>
              <a:t>  </a:t>
            </a:r>
            <a:r>
              <a:rPr lang="en-GB" b="1" dirty="0">
                <a:solidFill>
                  <a:srgbClr val="FF0000"/>
                </a:solidFill>
              </a:rPr>
              <a:t>(</a:t>
            </a:r>
            <a:r>
              <a:rPr lang="en-GB" b="1" dirty="0" err="1">
                <a:solidFill>
                  <a:srgbClr val="FF0000"/>
                </a:solidFill>
              </a:rPr>
              <a:t>g</a:t>
            </a:r>
            <a:r>
              <a:rPr lang="en-GB" b="1" dirty="0">
                <a:solidFill>
                  <a:srgbClr val="FF0000"/>
                </a:solidFill>
              </a:rPr>
              <a:t>) </a:t>
            </a:r>
            <a:endParaRPr lang="en-GB" b="1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     C </a:t>
            </a:r>
            <a:r>
              <a:rPr lang="en-GB" dirty="0"/>
              <a:t>(</a:t>
            </a:r>
            <a:r>
              <a:rPr lang="en-GB" dirty="0" err="1"/>
              <a:t>s</a:t>
            </a:r>
            <a:r>
              <a:rPr lang="en-GB" dirty="0"/>
              <a:t>)  +</a:t>
            </a:r>
            <a:r>
              <a:rPr lang="en-GB" dirty="0" smtClean="0"/>
              <a:t>    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/>
              <a:t>g</a:t>
            </a:r>
            <a:r>
              <a:rPr lang="en-GB" dirty="0"/>
              <a:t>)</a:t>
            </a:r>
            <a:r>
              <a:rPr lang="en-GB" dirty="0" smtClean="0"/>
              <a:t>  </a:t>
            </a:r>
            <a:r>
              <a:rPr lang="en-GB" dirty="0" err="1">
                <a:sym typeface="Symbol"/>
              </a:rPr>
              <a:t></a:t>
            </a:r>
            <a:r>
              <a:rPr lang="en-GB" dirty="0"/>
              <a:t> </a:t>
            </a:r>
            <a:r>
              <a:rPr lang="en-GB" dirty="0" smtClean="0"/>
              <a:t> CO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/>
              <a:t>g</a:t>
            </a:r>
            <a:r>
              <a:rPr lang="en-GB" dirty="0"/>
              <a:t>)     </a:t>
            </a:r>
            <a:r>
              <a:rPr lang="en-GB" dirty="0" smtClean="0"/>
              <a:t> </a:t>
            </a:r>
            <a:r>
              <a:rPr lang="en-GB" dirty="0" smtClean="0">
                <a:sym typeface="Symbol"/>
              </a:rPr>
              <a:t></a:t>
            </a:r>
            <a:r>
              <a:rPr lang="en-GB" dirty="0"/>
              <a:t>H</a:t>
            </a:r>
            <a:r>
              <a:rPr lang="en-GB" baseline="30000" dirty="0">
                <a:sym typeface="Symbol"/>
              </a:rPr>
              <a:t></a:t>
            </a:r>
            <a:r>
              <a:rPr lang="en-GB" dirty="0"/>
              <a:t> = </a:t>
            </a:r>
            <a:r>
              <a:rPr lang="en-GB" dirty="0" smtClean="0"/>
              <a:t>-393 kJ</a:t>
            </a:r>
          </a:p>
          <a:p>
            <a:pPr>
              <a:buNone/>
            </a:pPr>
            <a:endParaRPr lang="en-GB" sz="1600" dirty="0" smtClean="0"/>
          </a:p>
          <a:p>
            <a:pPr>
              <a:buNone/>
            </a:pPr>
            <a:r>
              <a:rPr lang="en-GB" dirty="0" smtClean="0"/>
              <a:t>     C (</a:t>
            </a:r>
            <a:r>
              <a:rPr lang="en-GB" dirty="0" err="1" smtClean="0"/>
              <a:t>s</a:t>
            </a:r>
            <a:r>
              <a:rPr lang="en-GB" dirty="0" smtClean="0"/>
              <a:t>)  </a:t>
            </a:r>
            <a:r>
              <a:rPr lang="en-GB" dirty="0"/>
              <a:t>+   ½O</a:t>
            </a:r>
            <a:r>
              <a:rPr lang="en-GB" baseline="-25000" dirty="0"/>
              <a:t>2</a:t>
            </a:r>
            <a:r>
              <a:rPr lang="en-GB" dirty="0" smtClean="0"/>
              <a:t> (</a:t>
            </a:r>
            <a:r>
              <a:rPr lang="en-GB" dirty="0" err="1"/>
              <a:t>g</a:t>
            </a:r>
            <a:r>
              <a:rPr lang="en-GB" dirty="0"/>
              <a:t>)   </a:t>
            </a:r>
            <a:r>
              <a:rPr lang="en-GB" dirty="0" err="1">
                <a:sym typeface="Symbol"/>
              </a:rPr>
              <a:t></a:t>
            </a:r>
            <a:r>
              <a:rPr lang="en-GB" dirty="0"/>
              <a:t>  </a:t>
            </a:r>
            <a:r>
              <a:rPr lang="en-GB" dirty="0" smtClean="0"/>
              <a:t> CO</a:t>
            </a:r>
            <a:r>
              <a:rPr lang="en-GB" baseline="-25000" dirty="0"/>
              <a:t> </a:t>
            </a:r>
            <a:r>
              <a:rPr lang="en-GB" dirty="0" smtClean="0"/>
              <a:t>(</a:t>
            </a:r>
            <a:r>
              <a:rPr lang="en-GB" dirty="0"/>
              <a:t>g)</a:t>
            </a:r>
            <a:r>
              <a:rPr lang="en-GB" dirty="0" smtClean="0"/>
              <a:t>    </a:t>
            </a:r>
            <a:r>
              <a:rPr lang="en-GB" dirty="0" smtClean="0">
                <a:sym typeface="Symbol"/>
              </a:rPr>
              <a:t></a:t>
            </a:r>
            <a:r>
              <a:rPr lang="en-GB" dirty="0"/>
              <a:t>H</a:t>
            </a:r>
            <a:r>
              <a:rPr lang="en-GB" baseline="30000" dirty="0">
                <a:sym typeface="Symbol"/>
              </a:rPr>
              <a:t></a:t>
            </a:r>
            <a:r>
              <a:rPr lang="en-GB" dirty="0"/>
              <a:t> = </a:t>
            </a:r>
            <a:r>
              <a:rPr lang="en-GB" dirty="0" smtClean="0"/>
              <a:t>-283 </a:t>
            </a:r>
            <a:r>
              <a:rPr lang="en-GB" dirty="0"/>
              <a:t>kJ</a:t>
            </a:r>
            <a:r>
              <a:rPr lang="en-GB" dirty="0" smtClean="0"/>
              <a:t>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Answer to example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3257" y="1889726"/>
            <a:ext cx="8641631" cy="465404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GB" dirty="0" smtClean="0"/>
              <a:t>     C (</a:t>
            </a:r>
            <a:r>
              <a:rPr lang="en-GB" dirty="0" err="1" smtClean="0"/>
              <a:t>s</a:t>
            </a:r>
            <a:r>
              <a:rPr lang="en-GB" dirty="0" smtClean="0"/>
              <a:t>)  + 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</a:t>
            </a:r>
            <a:r>
              <a:rPr lang="en-GB" dirty="0" err="1" smtClean="0">
                <a:sym typeface="Symbol"/>
              </a:rPr>
              <a:t></a:t>
            </a:r>
            <a:r>
              <a:rPr lang="en-GB" dirty="0" smtClean="0"/>
              <a:t>  CO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        </a:t>
            </a:r>
            <a:r>
              <a:rPr lang="en-GB" dirty="0" smtClean="0">
                <a:sym typeface="Symbol"/>
              </a:rPr>
              <a:t></a:t>
            </a:r>
            <a:r>
              <a:rPr lang="en-GB" dirty="0" smtClean="0"/>
              <a:t>H</a:t>
            </a:r>
            <a:r>
              <a:rPr lang="en-GB" baseline="30000" dirty="0" smtClean="0">
                <a:sym typeface="Symbol"/>
              </a:rPr>
              <a:t></a:t>
            </a:r>
            <a:r>
              <a:rPr lang="en-GB" dirty="0" smtClean="0"/>
              <a:t> = -393 kJ</a:t>
            </a:r>
          </a:p>
          <a:p>
            <a:pPr>
              <a:buNone/>
            </a:pPr>
            <a:endParaRPr lang="en-GB" sz="1600" dirty="0" smtClean="0"/>
          </a:p>
          <a:p>
            <a:pPr>
              <a:buNone/>
            </a:pPr>
            <a:r>
              <a:rPr lang="en-GB" sz="1600" dirty="0" smtClean="0"/>
              <a:t>       </a:t>
            </a:r>
            <a:r>
              <a:rPr lang="en-GB" dirty="0" smtClean="0"/>
              <a:t> CO (</a:t>
            </a:r>
            <a:r>
              <a:rPr lang="en-GB" dirty="0" err="1"/>
              <a:t>g</a:t>
            </a:r>
            <a:r>
              <a:rPr lang="en-GB" dirty="0" smtClean="0"/>
              <a:t>)   </a:t>
            </a:r>
            <a:r>
              <a:rPr lang="en-GB" dirty="0" err="1" smtClean="0">
                <a:sym typeface="Symbol"/>
              </a:rPr>
              <a:t></a:t>
            </a:r>
            <a:r>
              <a:rPr lang="en-GB" dirty="0" smtClean="0"/>
              <a:t>   C (</a:t>
            </a:r>
            <a:r>
              <a:rPr lang="en-GB" dirty="0" err="1" smtClean="0"/>
              <a:t>s</a:t>
            </a:r>
            <a:r>
              <a:rPr lang="en-GB" dirty="0" smtClean="0"/>
              <a:t>)  +  ½ 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  </a:t>
            </a:r>
            <a:r>
              <a:rPr lang="en-GB" dirty="0" smtClean="0">
                <a:sym typeface="Symbol"/>
              </a:rPr>
              <a:t></a:t>
            </a:r>
            <a:r>
              <a:rPr lang="en-GB" dirty="0" smtClean="0"/>
              <a:t>H</a:t>
            </a:r>
            <a:r>
              <a:rPr lang="en-GB" baseline="30000" dirty="0" smtClean="0">
                <a:sym typeface="Symbol"/>
              </a:rPr>
              <a:t></a:t>
            </a:r>
            <a:r>
              <a:rPr lang="en-GB" dirty="0" smtClean="0"/>
              <a:t> = +283 kJ</a:t>
            </a:r>
          </a:p>
          <a:p>
            <a:pPr>
              <a:buNone/>
            </a:pPr>
            <a:r>
              <a:rPr lang="en-GB" dirty="0" smtClean="0"/>
              <a:t> </a:t>
            </a:r>
            <a:endParaRPr lang="en-US" dirty="0" smtClean="0"/>
          </a:p>
          <a:p>
            <a:pPr>
              <a:buNone/>
            </a:pPr>
            <a:r>
              <a:rPr lang="en-GB" dirty="0" smtClean="0"/>
              <a:t>     CO (</a:t>
            </a:r>
            <a:r>
              <a:rPr lang="en-GB" dirty="0" err="1"/>
              <a:t>g</a:t>
            </a:r>
            <a:r>
              <a:rPr lang="en-GB" dirty="0" smtClean="0"/>
              <a:t>)  + ½ 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</a:t>
            </a:r>
            <a:r>
              <a:rPr lang="en-GB" dirty="0" err="1" smtClean="0">
                <a:sym typeface="Symbol"/>
              </a:rPr>
              <a:t></a:t>
            </a:r>
            <a:r>
              <a:rPr lang="en-GB" dirty="0" smtClean="0"/>
              <a:t>  CO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 </a:t>
            </a:r>
            <a:r>
              <a:rPr lang="en-GB" dirty="0" smtClean="0">
                <a:sym typeface="Symbol"/>
              </a:rPr>
              <a:t></a:t>
            </a:r>
            <a:r>
              <a:rPr lang="en-GB" dirty="0" smtClean="0"/>
              <a:t>H</a:t>
            </a:r>
            <a:r>
              <a:rPr lang="en-GB" baseline="30000" dirty="0" smtClean="0">
                <a:sym typeface="Symbol"/>
              </a:rPr>
              <a:t></a:t>
            </a:r>
            <a:r>
              <a:rPr lang="en-GB" dirty="0" smtClean="0"/>
              <a:t> = -110 kJ</a:t>
            </a:r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    </a:t>
            </a:r>
          </a:p>
          <a:p>
            <a:pPr>
              <a:buNone/>
            </a:pPr>
            <a:r>
              <a:rPr lang="en-GB" dirty="0" smtClean="0"/>
              <a:t>    Draw an enthalpy level diagram and an enthalpy cycle for this example.</a:t>
            </a:r>
            <a:endParaRPr lang="en-US" dirty="0"/>
          </a:p>
        </p:txBody>
      </p:sp>
      <p:sp>
        <p:nvSpPr>
          <p:cNvPr id="14339" name="Line 3"/>
          <p:cNvSpPr>
            <a:spLocks noChangeShapeType="1"/>
          </p:cNvSpPr>
          <p:nvPr/>
        </p:nvSpPr>
        <p:spPr bwMode="auto">
          <a:xfrm>
            <a:off x="1028700" y="3531618"/>
            <a:ext cx="76581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Drawing and energy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5715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Use the frameworks below to build your cycle.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sz="1882" dirty="0" smtClean="0"/>
          </a:p>
          <a:p>
            <a:r>
              <a:rPr lang="en-US" dirty="0" smtClean="0"/>
              <a:t>Usually the equation of the unknown enthalpy change is the horizontal equation.</a:t>
            </a:r>
          </a:p>
          <a:p>
            <a:r>
              <a:rPr lang="en-US" dirty="0" smtClean="0"/>
              <a:t>Either 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all three arrows represent equations and therefore each equation should be balanced.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Or all particles at each of the three points are equal; show them in boxes.</a:t>
            </a:r>
          </a:p>
          <a:p>
            <a:r>
              <a:rPr lang="en-US" dirty="0" smtClean="0"/>
              <a:t>Use arrows to write a formula to calculate unknown enthalpy change.</a:t>
            </a:r>
            <a:endParaRPr lang="en-US" dirty="0"/>
          </a:p>
        </p:txBody>
      </p:sp>
      <p:cxnSp>
        <p:nvCxnSpPr>
          <p:cNvPr id="4" name="Straight Connector 3"/>
          <p:cNvCxnSpPr/>
          <p:nvPr/>
        </p:nvCxnSpPr>
        <p:spPr>
          <a:xfrm>
            <a:off x="1872821" y="1902039"/>
            <a:ext cx="1418230" cy="1588"/>
          </a:xfrm>
          <a:prstGeom prst="line">
            <a:avLst/>
          </a:prstGeom>
          <a:ln>
            <a:tailEnd type="triangle" w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1049861" y="2257448"/>
            <a:ext cx="822960" cy="822960"/>
          </a:xfrm>
          <a:prstGeom prst="line">
            <a:avLst/>
          </a:prstGeom>
          <a:ln>
            <a:tailEnd type="triangle" w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 flipV="1">
            <a:off x="3291051" y="2336161"/>
            <a:ext cx="914400" cy="744247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6179896" y="1900451"/>
            <a:ext cx="1549427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rot="10800000">
            <a:off x="5684264" y="2257448"/>
            <a:ext cx="898332" cy="82295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 flipV="1">
            <a:off x="7511903" y="2257449"/>
            <a:ext cx="975773" cy="82295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2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01349" y="1600200"/>
            <a:ext cx="8720003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GB" dirty="0" smtClean="0"/>
              <a:t>    From </a:t>
            </a:r>
            <a:r>
              <a:rPr lang="en-GB" dirty="0"/>
              <a:t>the information below, calculate</a:t>
            </a:r>
            <a:r>
              <a:rPr lang="en-GB" dirty="0" smtClean="0"/>
              <a:t> </a:t>
            </a:r>
            <a:r>
              <a:rPr lang="en-GB" dirty="0" smtClean="0">
                <a:sym typeface="Symbol"/>
              </a:rPr>
              <a:t></a:t>
            </a:r>
            <a:r>
              <a:rPr lang="en-GB" dirty="0"/>
              <a:t>H</a:t>
            </a:r>
            <a:r>
              <a:rPr lang="en-GB" baseline="30000" dirty="0" smtClean="0">
                <a:sym typeface="Symbol"/>
              </a:rPr>
              <a:t></a:t>
            </a:r>
            <a:r>
              <a:rPr lang="en-GB" dirty="0" smtClean="0"/>
              <a:t>,  </a:t>
            </a:r>
            <a:r>
              <a:rPr lang="en-GB" dirty="0"/>
              <a:t>for the </a:t>
            </a:r>
            <a:r>
              <a:rPr lang="en-GB" dirty="0" smtClean="0"/>
              <a:t>reaction</a:t>
            </a:r>
            <a:endParaRPr lang="en-GB" dirty="0"/>
          </a:p>
          <a:p>
            <a:pPr>
              <a:buNone/>
            </a:pPr>
            <a:r>
              <a:rPr lang="en-GB" dirty="0" smtClean="0"/>
              <a:t>                S (</a:t>
            </a:r>
            <a:r>
              <a:rPr lang="en-GB" dirty="0" err="1" smtClean="0"/>
              <a:t>s</a:t>
            </a:r>
            <a:r>
              <a:rPr lang="en-GB" dirty="0" smtClean="0"/>
              <a:t>)  </a:t>
            </a:r>
            <a:r>
              <a:rPr lang="en-GB" dirty="0"/>
              <a:t>+  </a:t>
            </a:r>
            <a:r>
              <a:rPr lang="en-GB" dirty="0" smtClean="0"/>
              <a:t> O</a:t>
            </a:r>
            <a:r>
              <a:rPr lang="en-GB" baseline="-25000" dirty="0" smtClean="0"/>
              <a:t>2</a:t>
            </a:r>
            <a:r>
              <a:rPr lang="en-GB" dirty="0" smtClean="0"/>
              <a:t>  </a:t>
            </a:r>
            <a:r>
              <a:rPr lang="en-GB" dirty="0"/>
              <a:t>(</a:t>
            </a:r>
            <a:r>
              <a:rPr lang="en-GB" dirty="0" err="1"/>
              <a:t>g</a:t>
            </a:r>
            <a:r>
              <a:rPr lang="en-GB" dirty="0"/>
              <a:t>)   </a:t>
            </a:r>
            <a:r>
              <a:rPr lang="en-GB" dirty="0" err="1">
                <a:sym typeface="Symbol"/>
              </a:rPr>
              <a:t></a:t>
            </a:r>
            <a:r>
              <a:rPr lang="en-GB" dirty="0"/>
              <a:t>  </a:t>
            </a:r>
            <a:r>
              <a:rPr lang="en-GB" dirty="0" smtClean="0"/>
              <a:t> SO</a:t>
            </a:r>
            <a:r>
              <a:rPr lang="en-GB" baseline="-25000" dirty="0" smtClean="0"/>
              <a:t>2</a:t>
            </a:r>
            <a:r>
              <a:rPr lang="en-GB" dirty="0" smtClean="0"/>
              <a:t>  </a:t>
            </a:r>
            <a:r>
              <a:rPr lang="en-GB" dirty="0"/>
              <a:t>(</a:t>
            </a:r>
            <a:r>
              <a:rPr lang="en-GB" dirty="0" err="1"/>
              <a:t>g</a:t>
            </a:r>
            <a:r>
              <a:rPr lang="en-GB" dirty="0"/>
              <a:t>) </a:t>
            </a:r>
            <a:endParaRPr lang="en-GB" dirty="0" smtClean="0"/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  </a:t>
            </a:r>
            <a:r>
              <a:rPr lang="en-GB" dirty="0" smtClean="0"/>
              <a:t> SO</a:t>
            </a:r>
            <a:r>
              <a:rPr lang="en-GB" baseline="-25000" dirty="0" smtClean="0"/>
              <a:t>2</a:t>
            </a:r>
            <a:r>
              <a:rPr lang="en-GB" dirty="0" smtClean="0"/>
              <a:t> </a:t>
            </a:r>
            <a:r>
              <a:rPr lang="en-GB" dirty="0" smtClean="0"/>
              <a:t>(</a:t>
            </a:r>
            <a:r>
              <a:rPr lang="en-GB" dirty="0" err="1"/>
              <a:t>g</a:t>
            </a:r>
            <a:r>
              <a:rPr lang="en-GB" dirty="0" smtClean="0"/>
              <a:t>)  </a:t>
            </a:r>
            <a:r>
              <a:rPr lang="en-GB" dirty="0"/>
              <a:t>+</a:t>
            </a:r>
            <a:r>
              <a:rPr lang="en-GB" dirty="0" smtClean="0"/>
              <a:t> </a:t>
            </a:r>
            <a:r>
              <a:rPr lang="en-GB" dirty="0" smtClean="0"/>
              <a:t> ½ O</a:t>
            </a:r>
            <a:r>
              <a:rPr lang="en-GB" baseline="-25000" dirty="0" smtClean="0"/>
              <a:t>2</a:t>
            </a:r>
            <a:r>
              <a:rPr lang="en-GB" dirty="0" smtClean="0"/>
              <a:t> </a:t>
            </a:r>
            <a:r>
              <a:rPr lang="en-GB" dirty="0" smtClean="0"/>
              <a:t>(</a:t>
            </a:r>
            <a:r>
              <a:rPr lang="en-GB" dirty="0" err="1"/>
              <a:t>g</a:t>
            </a:r>
            <a:r>
              <a:rPr lang="en-GB" dirty="0"/>
              <a:t>)</a:t>
            </a:r>
            <a:r>
              <a:rPr lang="en-GB" dirty="0" smtClean="0"/>
              <a:t>  </a:t>
            </a:r>
            <a:r>
              <a:rPr lang="en-GB" dirty="0" err="1">
                <a:sym typeface="Symbol"/>
              </a:rPr>
              <a:t></a:t>
            </a:r>
            <a:r>
              <a:rPr lang="en-GB" dirty="0"/>
              <a:t> </a:t>
            </a:r>
            <a:r>
              <a:rPr lang="en-GB" dirty="0" smtClean="0"/>
              <a:t> SO</a:t>
            </a:r>
            <a:r>
              <a:rPr lang="en-GB" baseline="-25000" dirty="0" smtClean="0"/>
              <a:t>3</a:t>
            </a:r>
            <a:r>
              <a:rPr lang="en-GB" dirty="0" smtClean="0"/>
              <a:t> (</a:t>
            </a:r>
            <a:r>
              <a:rPr lang="en-GB" dirty="0" err="1"/>
              <a:t>g</a:t>
            </a:r>
            <a:r>
              <a:rPr lang="en-GB" dirty="0"/>
              <a:t>)     </a:t>
            </a:r>
            <a:r>
              <a:rPr lang="en-GB" dirty="0" smtClean="0"/>
              <a:t>    </a:t>
            </a:r>
            <a:r>
              <a:rPr lang="en-GB" dirty="0" smtClean="0">
                <a:sym typeface="Symbol"/>
              </a:rPr>
              <a:t></a:t>
            </a:r>
            <a:r>
              <a:rPr lang="en-GB" dirty="0"/>
              <a:t>H</a:t>
            </a:r>
            <a:r>
              <a:rPr lang="en-GB" baseline="30000" dirty="0">
                <a:sym typeface="Symbol"/>
              </a:rPr>
              <a:t></a:t>
            </a:r>
            <a:r>
              <a:rPr lang="en-GB" dirty="0"/>
              <a:t> = </a:t>
            </a:r>
            <a:r>
              <a:rPr lang="en-GB" dirty="0" smtClean="0"/>
              <a:t>- 98 kJ</a:t>
            </a:r>
          </a:p>
          <a:p>
            <a:pPr>
              <a:buNone/>
            </a:pPr>
            <a:endParaRPr lang="en-GB" sz="1600" dirty="0" smtClean="0"/>
          </a:p>
          <a:p>
            <a:pPr>
              <a:buNone/>
            </a:pPr>
            <a:r>
              <a:rPr lang="en-GB" dirty="0" smtClean="0"/>
              <a:t>     S (</a:t>
            </a:r>
            <a:r>
              <a:rPr lang="en-GB" dirty="0" err="1" smtClean="0"/>
              <a:t>s</a:t>
            </a:r>
            <a:r>
              <a:rPr lang="en-GB" dirty="0" smtClean="0"/>
              <a:t>)  </a:t>
            </a:r>
            <a:r>
              <a:rPr lang="en-GB" dirty="0"/>
              <a:t>+  </a:t>
            </a:r>
            <a:r>
              <a:rPr lang="en-GB" dirty="0" smtClean="0"/>
              <a:t> 1 ½ 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/>
              <a:t>g</a:t>
            </a:r>
            <a:r>
              <a:rPr lang="en-GB" dirty="0"/>
              <a:t>)   </a:t>
            </a:r>
            <a:r>
              <a:rPr lang="en-GB" dirty="0" err="1">
                <a:sym typeface="Symbol"/>
              </a:rPr>
              <a:t></a:t>
            </a:r>
            <a:r>
              <a:rPr lang="en-GB" dirty="0"/>
              <a:t> </a:t>
            </a:r>
            <a:r>
              <a:rPr lang="en-GB" dirty="0" smtClean="0"/>
              <a:t> SO</a:t>
            </a:r>
            <a:r>
              <a:rPr lang="en-GB" baseline="-25000" dirty="0" smtClean="0"/>
              <a:t>3 </a:t>
            </a:r>
            <a:r>
              <a:rPr lang="en-GB" dirty="0" smtClean="0"/>
              <a:t>(</a:t>
            </a:r>
            <a:r>
              <a:rPr lang="en-GB" dirty="0"/>
              <a:t>g)</a:t>
            </a:r>
            <a:r>
              <a:rPr lang="en-GB" dirty="0" smtClean="0"/>
              <a:t>     </a:t>
            </a:r>
            <a:r>
              <a:rPr lang="en-GB" dirty="0" smtClean="0">
                <a:sym typeface="Symbol"/>
              </a:rPr>
              <a:t></a:t>
            </a:r>
            <a:r>
              <a:rPr lang="en-GB" dirty="0"/>
              <a:t>H</a:t>
            </a:r>
            <a:r>
              <a:rPr lang="en-GB" baseline="30000" dirty="0">
                <a:sym typeface="Symbol"/>
              </a:rPr>
              <a:t></a:t>
            </a:r>
            <a:r>
              <a:rPr lang="en-GB" dirty="0"/>
              <a:t> = </a:t>
            </a:r>
            <a:r>
              <a:rPr lang="en-GB" dirty="0" smtClean="0"/>
              <a:t>-395 </a:t>
            </a:r>
            <a:r>
              <a:rPr lang="en-GB" dirty="0"/>
              <a:t>kJ</a:t>
            </a:r>
            <a:r>
              <a:rPr lang="en-GB" dirty="0" smtClean="0"/>
              <a:t>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Answer to example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3257" y="1889726"/>
            <a:ext cx="8641631" cy="4654043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en-GB" dirty="0" smtClean="0"/>
              <a:t>     S (</a:t>
            </a:r>
            <a:r>
              <a:rPr lang="en-GB" dirty="0" err="1" smtClean="0"/>
              <a:t>s</a:t>
            </a:r>
            <a:r>
              <a:rPr lang="en-GB" dirty="0" smtClean="0"/>
              <a:t>)  + 1 ½ 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</a:t>
            </a:r>
            <a:r>
              <a:rPr lang="en-GB" dirty="0" err="1" smtClean="0">
                <a:sym typeface="Symbol"/>
              </a:rPr>
              <a:t></a:t>
            </a:r>
            <a:r>
              <a:rPr lang="en-GB" dirty="0" smtClean="0"/>
              <a:t>  SO</a:t>
            </a:r>
            <a:r>
              <a:rPr lang="en-GB" baseline="-25000" dirty="0" smtClean="0"/>
              <a:t>3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        </a:t>
            </a:r>
            <a:r>
              <a:rPr lang="en-GB" dirty="0" smtClean="0">
                <a:sym typeface="Symbol"/>
              </a:rPr>
              <a:t></a:t>
            </a:r>
            <a:r>
              <a:rPr lang="en-GB" dirty="0" smtClean="0"/>
              <a:t>H</a:t>
            </a:r>
            <a:r>
              <a:rPr lang="en-GB" baseline="30000" dirty="0" smtClean="0">
                <a:sym typeface="Symbol"/>
              </a:rPr>
              <a:t></a:t>
            </a:r>
            <a:r>
              <a:rPr lang="en-GB" dirty="0" smtClean="0"/>
              <a:t> = -395 kJ</a:t>
            </a:r>
          </a:p>
          <a:p>
            <a:pPr>
              <a:buNone/>
            </a:pPr>
            <a:endParaRPr lang="en-GB" sz="1600" dirty="0" smtClean="0"/>
          </a:p>
          <a:p>
            <a:pPr>
              <a:buNone/>
            </a:pPr>
            <a:r>
              <a:rPr lang="en-GB" sz="1600" dirty="0" smtClean="0"/>
              <a:t>       </a:t>
            </a:r>
            <a:r>
              <a:rPr lang="en-GB" dirty="0" smtClean="0"/>
              <a:t> SO</a:t>
            </a:r>
            <a:r>
              <a:rPr lang="en-GB" baseline="-25000" dirty="0" smtClean="0"/>
              <a:t>3</a:t>
            </a:r>
            <a:r>
              <a:rPr lang="en-GB" dirty="0" smtClean="0"/>
              <a:t> (</a:t>
            </a:r>
            <a:r>
              <a:rPr lang="en-GB" dirty="0" err="1"/>
              <a:t>g</a:t>
            </a:r>
            <a:r>
              <a:rPr lang="en-GB" dirty="0" smtClean="0"/>
              <a:t>)   </a:t>
            </a:r>
            <a:r>
              <a:rPr lang="en-GB" dirty="0" err="1" smtClean="0">
                <a:sym typeface="Symbol"/>
              </a:rPr>
              <a:t></a:t>
            </a:r>
            <a:r>
              <a:rPr lang="en-GB" dirty="0" smtClean="0"/>
              <a:t>   SO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+  ½ 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     </a:t>
            </a:r>
            <a:r>
              <a:rPr lang="en-GB" dirty="0" smtClean="0">
                <a:sym typeface="Symbol"/>
              </a:rPr>
              <a:t></a:t>
            </a:r>
            <a:r>
              <a:rPr lang="en-GB" dirty="0" smtClean="0"/>
              <a:t>H</a:t>
            </a:r>
            <a:r>
              <a:rPr lang="en-GB" baseline="30000" dirty="0" smtClean="0">
                <a:sym typeface="Symbol"/>
              </a:rPr>
              <a:t></a:t>
            </a:r>
            <a:r>
              <a:rPr lang="en-GB" dirty="0" smtClean="0"/>
              <a:t> = +98 kJ</a:t>
            </a:r>
          </a:p>
          <a:p>
            <a:pPr>
              <a:buNone/>
            </a:pPr>
            <a:r>
              <a:rPr lang="en-GB" dirty="0" smtClean="0"/>
              <a:t> </a:t>
            </a:r>
            <a:endParaRPr lang="en-US" dirty="0" smtClean="0"/>
          </a:p>
          <a:p>
            <a:pPr>
              <a:buNone/>
            </a:pPr>
            <a:r>
              <a:rPr lang="en-GB" dirty="0" smtClean="0"/>
              <a:t>      S (</a:t>
            </a:r>
            <a:r>
              <a:rPr lang="en-GB" dirty="0" err="1"/>
              <a:t>s</a:t>
            </a:r>
            <a:r>
              <a:rPr lang="en-GB" dirty="0" smtClean="0"/>
              <a:t>)  +   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</a:t>
            </a:r>
            <a:r>
              <a:rPr lang="en-GB" dirty="0" err="1" smtClean="0">
                <a:sym typeface="Symbol"/>
              </a:rPr>
              <a:t></a:t>
            </a:r>
            <a:r>
              <a:rPr lang="en-GB" dirty="0" smtClean="0"/>
              <a:t>  SO</a:t>
            </a:r>
            <a:r>
              <a:rPr lang="en-GB" baseline="-25000" dirty="0" smtClean="0"/>
              <a:t>2</a:t>
            </a:r>
            <a:r>
              <a:rPr lang="en-GB" dirty="0" smtClean="0"/>
              <a:t> (</a:t>
            </a:r>
            <a:r>
              <a:rPr lang="en-GB" dirty="0" err="1" smtClean="0"/>
              <a:t>g</a:t>
            </a:r>
            <a:r>
              <a:rPr lang="en-GB" dirty="0" smtClean="0"/>
              <a:t>)              </a:t>
            </a:r>
            <a:r>
              <a:rPr lang="en-GB" dirty="0" smtClean="0">
                <a:sym typeface="Symbol"/>
              </a:rPr>
              <a:t></a:t>
            </a:r>
            <a:r>
              <a:rPr lang="en-GB" dirty="0" smtClean="0"/>
              <a:t>H</a:t>
            </a:r>
            <a:r>
              <a:rPr lang="en-GB" baseline="30000" dirty="0" smtClean="0">
                <a:sym typeface="Symbol"/>
              </a:rPr>
              <a:t></a:t>
            </a:r>
            <a:r>
              <a:rPr lang="en-GB" dirty="0" smtClean="0"/>
              <a:t> = -297 kJ</a:t>
            </a:r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    Draw an enthalpy level diagram and an enthalpy cycle for this example.</a:t>
            </a:r>
            <a:endParaRPr lang="en-US" dirty="0"/>
          </a:p>
        </p:txBody>
      </p:sp>
      <p:sp>
        <p:nvSpPr>
          <p:cNvPr id="14339" name="Line 3"/>
          <p:cNvSpPr>
            <a:spLocks noChangeShapeType="1"/>
          </p:cNvSpPr>
          <p:nvPr/>
        </p:nvSpPr>
        <p:spPr bwMode="auto">
          <a:xfrm>
            <a:off x="1028700" y="3531618"/>
            <a:ext cx="76581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4141"/>
          </a:xfrm>
        </p:spPr>
        <p:txBody>
          <a:bodyPr/>
          <a:lstStyle/>
          <a:p>
            <a:r>
              <a:rPr lang="en-US" dirty="0" smtClean="0"/>
              <a:t>Example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6839" y="1254654"/>
            <a:ext cx="8704514" cy="5219980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    Calculate </a:t>
            </a:r>
            <a:r>
              <a:rPr lang="en-US" dirty="0"/>
              <a:t>the </a:t>
            </a:r>
            <a:r>
              <a:rPr lang="en-US" dirty="0">
                <a:sym typeface="Symbol"/>
              </a:rPr>
              <a:t></a:t>
            </a:r>
            <a:r>
              <a:rPr lang="en-US" dirty="0"/>
              <a:t>H for</a:t>
            </a:r>
            <a:r>
              <a:rPr lang="en-US" dirty="0" smtClean="0"/>
              <a:t> </a:t>
            </a:r>
            <a:endParaRPr lang="en-GB" dirty="0" smtClean="0"/>
          </a:p>
          <a:p>
            <a:pPr>
              <a:buNone/>
            </a:pPr>
            <a:r>
              <a:rPr lang="en-US" dirty="0"/>
              <a:t>                </a:t>
            </a:r>
            <a:r>
              <a:rPr lang="en-US" dirty="0" smtClean="0"/>
              <a:t>     CaCO</a:t>
            </a:r>
            <a:r>
              <a:rPr lang="en-US" baseline="-25000" dirty="0" smtClean="0"/>
              <a:t>3</a:t>
            </a:r>
            <a:r>
              <a:rPr lang="en-US" dirty="0" smtClean="0"/>
              <a:t> </a:t>
            </a:r>
            <a:r>
              <a:rPr lang="en-US" dirty="0"/>
              <a:t>(</a:t>
            </a:r>
            <a:r>
              <a:rPr lang="en-US" dirty="0" err="1"/>
              <a:t>s</a:t>
            </a:r>
            <a:r>
              <a:rPr lang="en-US" dirty="0"/>
              <a:t>) </a:t>
            </a:r>
            <a:r>
              <a:rPr lang="en-US" dirty="0" err="1">
                <a:sym typeface="Symbol"/>
              </a:rPr>
              <a:t></a:t>
            </a:r>
            <a:r>
              <a:rPr lang="en-US" dirty="0"/>
              <a:t>  </a:t>
            </a:r>
            <a:r>
              <a:rPr lang="en-US" dirty="0" err="1"/>
              <a:t>CaO</a:t>
            </a:r>
            <a:r>
              <a:rPr lang="en-US" dirty="0"/>
              <a:t> (</a:t>
            </a:r>
            <a:r>
              <a:rPr lang="en-US" dirty="0" err="1"/>
              <a:t>s</a:t>
            </a:r>
            <a:r>
              <a:rPr lang="en-US" dirty="0"/>
              <a:t>)  +  CO</a:t>
            </a:r>
            <a:r>
              <a:rPr lang="en-US" baseline="-25000" dirty="0"/>
              <a:t>2 </a:t>
            </a:r>
            <a:r>
              <a:rPr lang="en-US" dirty="0"/>
              <a:t>(</a:t>
            </a:r>
            <a:r>
              <a:rPr lang="en-US" dirty="0" err="1"/>
              <a:t>g</a:t>
            </a:r>
            <a:r>
              <a:rPr lang="en-US" dirty="0"/>
              <a:t>) </a:t>
            </a:r>
            <a:endParaRPr lang="en-GB" dirty="0" smtClean="0"/>
          </a:p>
          <a:p>
            <a:pPr>
              <a:buNone/>
            </a:pPr>
            <a:endParaRPr lang="en-GB" sz="2800" dirty="0" smtClean="0"/>
          </a:p>
          <a:p>
            <a:pPr>
              <a:buNone/>
            </a:pPr>
            <a:r>
              <a:rPr lang="en-US" dirty="0" smtClean="0"/>
              <a:t>   From </a:t>
            </a:r>
            <a:r>
              <a:rPr lang="en-US" dirty="0"/>
              <a:t>the following equations and </a:t>
            </a:r>
            <a:r>
              <a:rPr lang="en-US" dirty="0" smtClean="0"/>
              <a:t>enthalpy changes</a:t>
            </a:r>
            <a:r>
              <a:rPr lang="en-US" dirty="0"/>
              <a:t>:</a:t>
            </a:r>
            <a:r>
              <a:rPr lang="en-US" dirty="0" smtClean="0"/>
              <a:t> </a:t>
            </a:r>
            <a:endParaRPr lang="en-GB" dirty="0" smtClean="0"/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US" sz="2595" dirty="0" smtClean="0"/>
              <a:t>CaCO</a:t>
            </a:r>
            <a:r>
              <a:rPr lang="en-US" sz="2595" baseline="-25000" dirty="0" smtClean="0"/>
              <a:t>3</a:t>
            </a:r>
            <a:r>
              <a:rPr lang="en-US" sz="2595" dirty="0" smtClean="0"/>
              <a:t>(</a:t>
            </a:r>
            <a:r>
              <a:rPr lang="en-US" sz="2595" dirty="0"/>
              <a:t>s)</a:t>
            </a:r>
            <a:r>
              <a:rPr lang="en-US" sz="2595" dirty="0" smtClean="0"/>
              <a:t> + </a:t>
            </a:r>
            <a:r>
              <a:rPr lang="en-US" sz="2595" dirty="0"/>
              <a:t>2HCl (</a:t>
            </a:r>
            <a:r>
              <a:rPr lang="en-US" sz="2595" dirty="0" err="1"/>
              <a:t>aq</a:t>
            </a:r>
            <a:r>
              <a:rPr lang="en-US" sz="2595" dirty="0"/>
              <a:t>) </a:t>
            </a:r>
            <a:r>
              <a:rPr lang="en-US" sz="2595" dirty="0" err="1">
                <a:sym typeface="Symbol"/>
              </a:rPr>
              <a:t></a:t>
            </a:r>
            <a:r>
              <a:rPr lang="en-US" sz="2595" dirty="0"/>
              <a:t> CaCl</a:t>
            </a:r>
            <a:r>
              <a:rPr lang="en-US" sz="2595" baseline="-25000" dirty="0"/>
              <a:t>2</a:t>
            </a:r>
            <a:r>
              <a:rPr lang="en-US" sz="2595" dirty="0"/>
              <a:t> (</a:t>
            </a:r>
            <a:r>
              <a:rPr lang="en-US" sz="2595" dirty="0" err="1"/>
              <a:t>aq</a:t>
            </a:r>
            <a:r>
              <a:rPr lang="en-US" sz="2595" dirty="0"/>
              <a:t>) </a:t>
            </a:r>
            <a:r>
              <a:rPr lang="en-US" sz="2595" dirty="0" smtClean="0"/>
              <a:t>+ </a:t>
            </a:r>
            <a:r>
              <a:rPr lang="en-US" sz="2595" dirty="0"/>
              <a:t>CO</a:t>
            </a:r>
            <a:r>
              <a:rPr lang="en-US" sz="2595" baseline="-25000" dirty="0"/>
              <a:t>2</a:t>
            </a:r>
            <a:r>
              <a:rPr lang="en-US" sz="2595" dirty="0"/>
              <a:t> (</a:t>
            </a:r>
            <a:r>
              <a:rPr lang="en-US" sz="2595" dirty="0" err="1"/>
              <a:t>g</a:t>
            </a:r>
            <a:r>
              <a:rPr lang="en-US" sz="2595" dirty="0"/>
              <a:t>)+ H</a:t>
            </a:r>
            <a:r>
              <a:rPr lang="en-US" sz="2595" baseline="-25000" dirty="0"/>
              <a:t>2</a:t>
            </a:r>
            <a:r>
              <a:rPr lang="en-US" sz="2595" dirty="0"/>
              <a:t>O (</a:t>
            </a:r>
            <a:r>
              <a:rPr lang="en-US" sz="2595" dirty="0" err="1"/>
              <a:t>l</a:t>
            </a:r>
            <a:r>
              <a:rPr lang="en-US" sz="2595" dirty="0"/>
              <a:t>)  </a:t>
            </a:r>
            <a:r>
              <a:rPr lang="en-US" sz="2595" dirty="0" smtClean="0"/>
              <a:t>   </a:t>
            </a:r>
          </a:p>
          <a:p>
            <a:pPr>
              <a:buNone/>
            </a:pPr>
            <a:r>
              <a:rPr lang="en-US" sz="2595" dirty="0" smtClean="0">
                <a:sym typeface="Symbol"/>
              </a:rPr>
              <a:t>                                                                                 </a:t>
            </a:r>
            <a:r>
              <a:rPr lang="en-US" sz="2595" dirty="0"/>
              <a:t>H</a:t>
            </a:r>
            <a:r>
              <a:rPr lang="en-US" sz="2595" baseline="30000" dirty="0" smtClean="0">
                <a:sym typeface="Symbol"/>
              </a:rPr>
              <a:t></a:t>
            </a:r>
            <a:r>
              <a:rPr lang="en-US" sz="2595" baseline="-25000" dirty="0" smtClean="0"/>
              <a:t> </a:t>
            </a:r>
            <a:r>
              <a:rPr lang="en-US" sz="2595" dirty="0"/>
              <a:t>=  -17 kJ mol</a:t>
            </a:r>
            <a:r>
              <a:rPr lang="en-US" sz="2595" baseline="30000" dirty="0"/>
              <a:t>-</a:t>
            </a:r>
            <a:r>
              <a:rPr lang="en-US" sz="2595" baseline="30000" dirty="0" smtClean="0"/>
              <a:t>1</a:t>
            </a:r>
            <a:r>
              <a:rPr lang="en-US" sz="2595" dirty="0" smtClean="0"/>
              <a:t> </a:t>
            </a:r>
            <a:endParaRPr lang="en-GB" sz="2595" dirty="0"/>
          </a:p>
          <a:p>
            <a:pPr>
              <a:buNone/>
            </a:pPr>
            <a:r>
              <a:rPr lang="en-US" sz="2595" dirty="0" err="1"/>
              <a:t>CaO(s</a:t>
            </a:r>
            <a:r>
              <a:rPr lang="en-US" sz="2595" dirty="0"/>
              <a:t>)  + 2HCl (</a:t>
            </a:r>
            <a:r>
              <a:rPr lang="en-US" sz="2595" dirty="0" err="1"/>
              <a:t>aq</a:t>
            </a:r>
            <a:r>
              <a:rPr lang="en-US" sz="2595" dirty="0"/>
              <a:t>) </a:t>
            </a:r>
            <a:r>
              <a:rPr lang="en-US" sz="2595" dirty="0" err="1">
                <a:sym typeface="Symbol"/>
              </a:rPr>
              <a:t></a:t>
            </a:r>
            <a:r>
              <a:rPr lang="en-US" sz="2595" dirty="0"/>
              <a:t> CaCl</a:t>
            </a:r>
            <a:r>
              <a:rPr lang="en-US" sz="2595" baseline="-25000" dirty="0"/>
              <a:t>2</a:t>
            </a:r>
            <a:r>
              <a:rPr lang="en-US" sz="2595" dirty="0"/>
              <a:t> (</a:t>
            </a:r>
            <a:r>
              <a:rPr lang="en-US" sz="2595" dirty="0" err="1"/>
              <a:t>aq</a:t>
            </a:r>
            <a:r>
              <a:rPr lang="en-US" sz="2595" dirty="0"/>
              <a:t>) + H</a:t>
            </a:r>
            <a:r>
              <a:rPr lang="en-US" sz="2595" baseline="-25000" dirty="0"/>
              <a:t>2</a:t>
            </a:r>
            <a:r>
              <a:rPr lang="en-US" sz="2595" dirty="0"/>
              <a:t>O (</a:t>
            </a:r>
            <a:r>
              <a:rPr lang="en-US" sz="2595" dirty="0" err="1"/>
              <a:t>l</a:t>
            </a:r>
            <a:r>
              <a:rPr lang="en-US" sz="2595" dirty="0"/>
              <a:t>)  </a:t>
            </a:r>
            <a:r>
              <a:rPr lang="en-US" sz="2595" dirty="0" smtClean="0"/>
              <a:t> </a:t>
            </a:r>
          </a:p>
          <a:p>
            <a:pPr>
              <a:buNone/>
            </a:pPr>
            <a:r>
              <a:rPr lang="en-US" sz="2595" dirty="0" smtClean="0">
                <a:sym typeface="Symbol"/>
              </a:rPr>
              <a:t>                                                                               </a:t>
            </a:r>
            <a:r>
              <a:rPr lang="en-US" sz="2595" dirty="0"/>
              <a:t>H</a:t>
            </a:r>
            <a:r>
              <a:rPr lang="en-US" sz="2595" baseline="30000" dirty="0" smtClean="0">
                <a:sym typeface="Symbol"/>
              </a:rPr>
              <a:t></a:t>
            </a:r>
            <a:r>
              <a:rPr lang="en-US" sz="2595" baseline="-25000" dirty="0" smtClean="0"/>
              <a:t> </a:t>
            </a:r>
            <a:r>
              <a:rPr lang="en-US" sz="2595" dirty="0"/>
              <a:t>=  -195 kJ mol</a:t>
            </a:r>
            <a:r>
              <a:rPr lang="en-US" sz="2595" baseline="30000" dirty="0"/>
              <a:t>-1</a:t>
            </a:r>
            <a:endParaRPr lang="en-GB" sz="2595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Answer example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3305" y="1600200"/>
            <a:ext cx="8642560" cy="4525963"/>
          </a:xfrm>
        </p:spPr>
        <p:txBody>
          <a:bodyPr/>
          <a:lstStyle/>
          <a:p>
            <a:pPr>
              <a:buNone/>
            </a:pPr>
            <a:r>
              <a:rPr lang="en-US" sz="2400" dirty="0" smtClean="0"/>
              <a:t>CaCO</a:t>
            </a:r>
            <a:r>
              <a:rPr lang="en-US" sz="2400" baseline="-25000" dirty="0" smtClean="0"/>
              <a:t>3</a:t>
            </a:r>
            <a:r>
              <a:rPr lang="en-US" sz="2400" dirty="0" smtClean="0"/>
              <a:t>(s) + 2HCl (</a:t>
            </a:r>
            <a:r>
              <a:rPr lang="en-US" sz="2400" dirty="0" err="1" smtClean="0"/>
              <a:t>aq</a:t>
            </a:r>
            <a:r>
              <a:rPr lang="en-US" sz="2400" dirty="0" smtClean="0"/>
              <a:t>) </a:t>
            </a:r>
            <a:r>
              <a:rPr lang="en-US" sz="2400" dirty="0" err="1" smtClean="0">
                <a:sym typeface="Symbol"/>
              </a:rPr>
              <a:t></a:t>
            </a:r>
            <a:r>
              <a:rPr lang="en-US" sz="2400" dirty="0" smtClean="0"/>
              <a:t> CaCl</a:t>
            </a:r>
            <a:r>
              <a:rPr lang="en-US" sz="2400" baseline="-25000" dirty="0" smtClean="0"/>
              <a:t>2</a:t>
            </a:r>
            <a:r>
              <a:rPr lang="en-US" sz="2400" dirty="0" smtClean="0"/>
              <a:t> (</a:t>
            </a:r>
            <a:r>
              <a:rPr lang="en-US" sz="2400" dirty="0" err="1" smtClean="0"/>
              <a:t>aq</a:t>
            </a:r>
            <a:r>
              <a:rPr lang="en-US" sz="2400" dirty="0" smtClean="0"/>
              <a:t>) + CO</a:t>
            </a:r>
            <a:r>
              <a:rPr lang="en-US" sz="2400" baseline="-25000" dirty="0" smtClean="0"/>
              <a:t>2</a:t>
            </a:r>
            <a:r>
              <a:rPr lang="en-US" sz="2400" dirty="0" smtClean="0"/>
              <a:t> (</a:t>
            </a:r>
            <a:r>
              <a:rPr lang="en-US" sz="2400" dirty="0" err="1" smtClean="0"/>
              <a:t>g</a:t>
            </a:r>
            <a:r>
              <a:rPr lang="en-US" sz="2400" dirty="0" smtClean="0"/>
              <a:t>)+ H</a:t>
            </a:r>
            <a:r>
              <a:rPr lang="en-US" sz="2400" baseline="-25000" dirty="0" smtClean="0"/>
              <a:t>2</a:t>
            </a:r>
            <a:r>
              <a:rPr lang="en-US" sz="2400" dirty="0" smtClean="0"/>
              <a:t>O (</a:t>
            </a:r>
            <a:r>
              <a:rPr lang="en-US" sz="2400" dirty="0" err="1" smtClean="0"/>
              <a:t>l</a:t>
            </a:r>
            <a:r>
              <a:rPr lang="en-US" sz="2400" dirty="0" smtClean="0"/>
              <a:t>)  </a:t>
            </a:r>
          </a:p>
          <a:p>
            <a:pPr>
              <a:buNone/>
            </a:pPr>
            <a:r>
              <a:rPr lang="en-US" sz="2400" dirty="0" smtClean="0">
                <a:sym typeface="Symbol"/>
              </a:rPr>
              <a:t>                                                                                          </a:t>
            </a:r>
            <a:r>
              <a:rPr lang="en-US" sz="2400" dirty="0" smtClean="0"/>
              <a:t>H</a:t>
            </a:r>
            <a:r>
              <a:rPr lang="en-US" sz="2400" baseline="30000" dirty="0" smtClean="0">
                <a:sym typeface="Symbol"/>
              </a:rPr>
              <a:t></a:t>
            </a:r>
            <a:r>
              <a:rPr lang="en-US" sz="2400" baseline="-25000" dirty="0" smtClean="0"/>
              <a:t> </a:t>
            </a:r>
            <a:r>
              <a:rPr lang="en-US" sz="2400" dirty="0" smtClean="0"/>
              <a:t>=  -17 kJ mol</a:t>
            </a:r>
            <a:r>
              <a:rPr lang="en-US" sz="2400" baseline="30000" dirty="0" smtClean="0"/>
              <a:t>-1</a:t>
            </a:r>
            <a:r>
              <a:rPr lang="en-US" sz="2400" dirty="0" smtClean="0"/>
              <a:t> </a:t>
            </a:r>
          </a:p>
          <a:p>
            <a:pPr>
              <a:buNone/>
            </a:pPr>
            <a:endParaRPr lang="en-GB" sz="2400" dirty="0" smtClean="0"/>
          </a:p>
          <a:p>
            <a:pPr>
              <a:buNone/>
            </a:pPr>
            <a:r>
              <a:rPr lang="en-US" sz="2400" dirty="0" smtClean="0"/>
              <a:t>CaCl</a:t>
            </a:r>
            <a:r>
              <a:rPr lang="en-US" sz="2400" baseline="-25000" dirty="0" smtClean="0"/>
              <a:t>2</a:t>
            </a:r>
            <a:r>
              <a:rPr lang="en-US" sz="2400" dirty="0" smtClean="0"/>
              <a:t> (</a:t>
            </a:r>
            <a:r>
              <a:rPr lang="en-US" sz="2400" dirty="0" err="1" smtClean="0"/>
              <a:t>aq</a:t>
            </a:r>
            <a:r>
              <a:rPr lang="en-US" sz="2400" dirty="0" smtClean="0"/>
              <a:t>) + H</a:t>
            </a:r>
            <a:r>
              <a:rPr lang="en-US" sz="2400" baseline="-25000" dirty="0" smtClean="0"/>
              <a:t>2</a:t>
            </a:r>
            <a:r>
              <a:rPr lang="en-US" sz="2400" dirty="0" smtClean="0"/>
              <a:t>O (</a:t>
            </a:r>
            <a:r>
              <a:rPr lang="en-US" sz="2400" dirty="0" err="1" smtClean="0"/>
              <a:t>l</a:t>
            </a:r>
            <a:r>
              <a:rPr lang="en-US" sz="2400" dirty="0" smtClean="0"/>
              <a:t>) </a:t>
            </a:r>
            <a:r>
              <a:rPr lang="en-US" sz="2400" dirty="0" err="1" smtClean="0">
                <a:sym typeface="Symbol"/>
              </a:rPr>
              <a:t></a:t>
            </a:r>
            <a:r>
              <a:rPr lang="en-US" sz="2400" dirty="0" smtClean="0"/>
              <a:t> </a:t>
            </a:r>
            <a:r>
              <a:rPr lang="en-US" sz="2400" dirty="0" err="1" smtClean="0"/>
              <a:t>CaO(s</a:t>
            </a:r>
            <a:r>
              <a:rPr lang="en-US" sz="2400" dirty="0" smtClean="0"/>
              <a:t>)  + 2HCl (</a:t>
            </a:r>
            <a:r>
              <a:rPr lang="en-US" sz="2400" dirty="0" err="1" smtClean="0"/>
              <a:t>aq</a:t>
            </a:r>
            <a:r>
              <a:rPr lang="en-US" sz="2400" dirty="0" smtClean="0"/>
              <a:t>)        </a:t>
            </a:r>
            <a:r>
              <a:rPr lang="en-US" sz="2400" dirty="0" smtClean="0">
                <a:sym typeface="Symbol"/>
              </a:rPr>
              <a:t></a:t>
            </a:r>
            <a:r>
              <a:rPr lang="en-US" sz="2400" dirty="0" smtClean="0"/>
              <a:t>H</a:t>
            </a:r>
            <a:r>
              <a:rPr lang="en-US" sz="2400" baseline="30000" dirty="0" smtClean="0">
                <a:sym typeface="Symbol"/>
              </a:rPr>
              <a:t></a:t>
            </a:r>
            <a:r>
              <a:rPr lang="en-US" sz="2400" baseline="-25000" dirty="0" smtClean="0"/>
              <a:t> </a:t>
            </a:r>
            <a:r>
              <a:rPr lang="en-US" sz="2400" dirty="0" smtClean="0"/>
              <a:t>=  + 195 kJ mol</a:t>
            </a:r>
            <a:r>
              <a:rPr lang="en-US" sz="2400" baseline="30000" dirty="0" smtClean="0"/>
              <a:t>-1</a:t>
            </a:r>
            <a:endParaRPr lang="en-GB" sz="2400" dirty="0" smtClean="0"/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  CaCO</a:t>
            </a:r>
            <a:r>
              <a:rPr lang="en-US" baseline="-25000" dirty="0" smtClean="0"/>
              <a:t>3</a:t>
            </a:r>
            <a:r>
              <a:rPr lang="en-US" dirty="0" smtClean="0">
                <a:sym typeface="Symbol"/>
              </a:rPr>
              <a:t></a:t>
            </a:r>
            <a:r>
              <a:rPr lang="en-US" dirty="0" smtClean="0"/>
              <a:t> </a:t>
            </a:r>
            <a:r>
              <a:rPr lang="en-US" dirty="0" err="1" smtClean="0"/>
              <a:t>CaO</a:t>
            </a:r>
            <a:r>
              <a:rPr lang="en-US" dirty="0" smtClean="0"/>
              <a:t> (</a:t>
            </a:r>
            <a:r>
              <a:rPr lang="en-US" dirty="0" err="1"/>
              <a:t>s</a:t>
            </a:r>
            <a:r>
              <a:rPr lang="en-US" dirty="0" smtClean="0"/>
              <a:t>) + CO</a:t>
            </a:r>
            <a:r>
              <a:rPr lang="en-US" baseline="-25000" dirty="0" smtClean="0"/>
              <a:t>2</a:t>
            </a:r>
            <a:r>
              <a:rPr lang="en-US" dirty="0" smtClean="0"/>
              <a:t> (</a:t>
            </a:r>
            <a:r>
              <a:rPr lang="en-US" dirty="0" err="1" smtClean="0"/>
              <a:t>g</a:t>
            </a:r>
            <a:r>
              <a:rPr lang="en-US" dirty="0" smtClean="0"/>
              <a:t>)        </a:t>
            </a:r>
            <a:r>
              <a:rPr lang="en-US" dirty="0" smtClean="0">
                <a:sym typeface="Symbol"/>
              </a:rPr>
              <a:t></a:t>
            </a:r>
            <a:r>
              <a:rPr lang="en-US" dirty="0" smtClean="0"/>
              <a:t>H</a:t>
            </a:r>
            <a:r>
              <a:rPr lang="en-US" baseline="30000" dirty="0" smtClean="0">
                <a:sym typeface="Symbol"/>
              </a:rPr>
              <a:t></a:t>
            </a:r>
            <a:r>
              <a:rPr lang="en-US" baseline="-25000" dirty="0" smtClean="0"/>
              <a:t> </a:t>
            </a:r>
            <a:r>
              <a:rPr lang="en-US" dirty="0" smtClean="0"/>
              <a:t>=  +178 kJ mol</a:t>
            </a:r>
            <a:r>
              <a:rPr lang="en-US" baseline="30000" dirty="0" smtClean="0"/>
              <a:t>-1</a:t>
            </a:r>
            <a:endParaRPr lang="en-US" dirty="0"/>
          </a:p>
        </p:txBody>
      </p:sp>
      <p:sp>
        <p:nvSpPr>
          <p:cNvPr id="16386" name="Line 2"/>
          <p:cNvSpPr>
            <a:spLocks noChangeShapeType="1"/>
          </p:cNvSpPr>
          <p:nvPr/>
        </p:nvSpPr>
        <p:spPr bwMode="auto">
          <a:xfrm>
            <a:off x="263305" y="3925888"/>
            <a:ext cx="8642559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23756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Example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30738"/>
            <a:ext cx="8229600" cy="5297427"/>
          </a:xfrm>
        </p:spPr>
        <p:txBody>
          <a:bodyPr>
            <a:normAutofit fontScale="62500" lnSpcReduction="20000"/>
          </a:bodyPr>
          <a:lstStyle/>
          <a:p>
            <a:pPr lvl="0">
              <a:buNone/>
            </a:pPr>
            <a:r>
              <a:rPr lang="en-US" sz="4000" dirty="0" smtClean="0"/>
              <a:t>Calculate</a:t>
            </a:r>
            <a:endParaRPr lang="en-GB" sz="4000" dirty="0" smtClean="0"/>
          </a:p>
          <a:p>
            <a:pPr>
              <a:buNone/>
            </a:pPr>
            <a:r>
              <a:rPr lang="en-US" sz="4000" dirty="0" smtClean="0"/>
              <a:t>           </a:t>
            </a:r>
            <a:endParaRPr lang="en-GB" sz="4000" dirty="0" smtClean="0"/>
          </a:p>
          <a:p>
            <a:pPr>
              <a:buNone/>
            </a:pPr>
            <a:r>
              <a:rPr lang="en-US" sz="4000" dirty="0" smtClean="0"/>
              <a:t>       C</a:t>
            </a:r>
            <a:r>
              <a:rPr lang="en-US" sz="4000" baseline="-25000" dirty="0" smtClean="0"/>
              <a:t>  </a:t>
            </a:r>
            <a:r>
              <a:rPr lang="en-US" sz="4000" dirty="0" smtClean="0"/>
              <a:t>(</a:t>
            </a:r>
            <a:r>
              <a:rPr lang="en-US" sz="4000" dirty="0" err="1"/>
              <a:t>s</a:t>
            </a:r>
            <a:r>
              <a:rPr lang="en-US" sz="4000" dirty="0"/>
              <a:t>)    +  2H</a:t>
            </a:r>
            <a:r>
              <a:rPr lang="en-US" sz="4000" baseline="-25000" dirty="0"/>
              <a:t>2</a:t>
            </a:r>
            <a:r>
              <a:rPr lang="en-US" sz="4000" dirty="0"/>
              <a:t>   (</a:t>
            </a:r>
            <a:r>
              <a:rPr lang="en-US" sz="4000" dirty="0" err="1"/>
              <a:t>g</a:t>
            </a:r>
            <a:r>
              <a:rPr lang="en-US" sz="4000" dirty="0"/>
              <a:t>)  </a:t>
            </a:r>
            <a:r>
              <a:rPr lang="en-US" sz="4000" dirty="0" err="1">
                <a:sym typeface="Symbol"/>
              </a:rPr>
              <a:t></a:t>
            </a:r>
            <a:r>
              <a:rPr lang="en-US" sz="4000" dirty="0"/>
              <a:t>   CH</a:t>
            </a:r>
            <a:r>
              <a:rPr lang="en-US" sz="4000" baseline="-25000" dirty="0"/>
              <a:t>4</a:t>
            </a:r>
            <a:r>
              <a:rPr lang="en-US" sz="4000" dirty="0"/>
              <a:t> (</a:t>
            </a:r>
            <a:r>
              <a:rPr lang="en-US" sz="4000" dirty="0" err="1"/>
              <a:t>g</a:t>
            </a:r>
            <a:r>
              <a:rPr lang="en-US" sz="4000" dirty="0"/>
              <a:t>)                        </a:t>
            </a:r>
            <a:r>
              <a:rPr lang="en-US" sz="4000" dirty="0">
                <a:sym typeface="Symbol"/>
              </a:rPr>
              <a:t></a:t>
            </a:r>
            <a:r>
              <a:rPr lang="en-US" sz="4000" dirty="0"/>
              <a:t>H </a:t>
            </a:r>
            <a:r>
              <a:rPr lang="en-US" sz="4000" baseline="-25000" dirty="0"/>
              <a:t> </a:t>
            </a:r>
            <a:r>
              <a:rPr lang="en-US" sz="4000" dirty="0"/>
              <a:t>=  ? kJ</a:t>
            </a:r>
            <a:endParaRPr lang="en-GB" sz="4000" dirty="0"/>
          </a:p>
          <a:p>
            <a:pPr>
              <a:buNone/>
            </a:pPr>
            <a:r>
              <a:rPr lang="en-US" sz="4000" dirty="0"/>
              <a:t>              </a:t>
            </a:r>
            <a:endParaRPr lang="en-GB" sz="4000" dirty="0"/>
          </a:p>
          <a:p>
            <a:pPr>
              <a:buNone/>
            </a:pPr>
            <a:r>
              <a:rPr lang="en-US" sz="4000" dirty="0"/>
              <a:t>when given the following</a:t>
            </a:r>
            <a:endParaRPr lang="en-GB" sz="4000" dirty="0" smtClean="0"/>
          </a:p>
          <a:p>
            <a:pPr>
              <a:buNone/>
            </a:pPr>
            <a:endParaRPr lang="en-GB" sz="4000" dirty="0"/>
          </a:p>
          <a:p>
            <a:pPr>
              <a:buNone/>
            </a:pPr>
            <a:r>
              <a:rPr lang="en-US" sz="4000" dirty="0" smtClean="0"/>
              <a:t>CH</a:t>
            </a:r>
            <a:r>
              <a:rPr lang="en-US" sz="4000" baseline="-25000" dirty="0" smtClean="0"/>
              <a:t>4</a:t>
            </a:r>
            <a:r>
              <a:rPr lang="en-US" sz="4000" dirty="0" smtClean="0"/>
              <a:t> </a:t>
            </a:r>
            <a:r>
              <a:rPr lang="en-US" sz="4000" dirty="0"/>
              <a:t>(</a:t>
            </a:r>
            <a:r>
              <a:rPr lang="en-US" sz="4000" dirty="0" err="1"/>
              <a:t>g</a:t>
            </a:r>
            <a:r>
              <a:rPr lang="en-US" sz="4000" dirty="0"/>
              <a:t>) </a:t>
            </a:r>
            <a:r>
              <a:rPr lang="en-US" sz="4000" dirty="0" smtClean="0"/>
              <a:t> +  2 O</a:t>
            </a:r>
            <a:r>
              <a:rPr lang="en-US" sz="4000" baseline="-25000" dirty="0" smtClean="0"/>
              <a:t>2</a:t>
            </a:r>
            <a:r>
              <a:rPr lang="en-US" sz="4000" dirty="0" smtClean="0"/>
              <a:t>(</a:t>
            </a:r>
            <a:r>
              <a:rPr lang="en-US" sz="4000" dirty="0"/>
              <a:t>g)  </a:t>
            </a:r>
            <a:r>
              <a:rPr lang="en-US" sz="4000" dirty="0" err="1">
                <a:sym typeface="Symbol"/>
              </a:rPr>
              <a:t></a:t>
            </a:r>
            <a:r>
              <a:rPr lang="en-US" sz="4000" dirty="0"/>
              <a:t>   CO</a:t>
            </a:r>
            <a:r>
              <a:rPr lang="en-US" sz="4000" baseline="-25000" dirty="0"/>
              <a:t>2</a:t>
            </a:r>
            <a:r>
              <a:rPr lang="en-US" sz="4000" dirty="0"/>
              <a:t> (</a:t>
            </a:r>
            <a:r>
              <a:rPr lang="en-US" sz="4000" dirty="0" err="1"/>
              <a:t>g</a:t>
            </a:r>
            <a:r>
              <a:rPr lang="en-US" sz="4000" dirty="0"/>
              <a:t>)  +  </a:t>
            </a:r>
            <a:r>
              <a:rPr lang="en-US" sz="4000" dirty="0" smtClean="0"/>
              <a:t>2H</a:t>
            </a:r>
            <a:r>
              <a:rPr lang="en-US" sz="4000" baseline="-25000" dirty="0" smtClean="0"/>
              <a:t>2</a:t>
            </a:r>
            <a:r>
              <a:rPr lang="en-US" sz="4000" dirty="0" smtClean="0"/>
              <a:t>O</a:t>
            </a:r>
            <a:r>
              <a:rPr lang="en-US" sz="4000" baseline="-25000" dirty="0" smtClean="0"/>
              <a:t> </a:t>
            </a:r>
            <a:r>
              <a:rPr lang="en-US" sz="4000" dirty="0"/>
              <a:t>(</a:t>
            </a:r>
            <a:r>
              <a:rPr lang="en-US" sz="4000" dirty="0" err="1"/>
              <a:t>l</a:t>
            </a:r>
            <a:r>
              <a:rPr lang="en-US" sz="4000" dirty="0"/>
              <a:t>)   </a:t>
            </a:r>
            <a:r>
              <a:rPr lang="en-US" sz="4000" dirty="0" smtClean="0"/>
              <a:t> </a:t>
            </a:r>
            <a:r>
              <a:rPr lang="en-US" sz="4000" dirty="0" smtClean="0">
                <a:sym typeface="Symbol"/>
              </a:rPr>
              <a:t></a:t>
            </a:r>
            <a:r>
              <a:rPr lang="en-US" sz="4000" dirty="0"/>
              <a:t>H </a:t>
            </a:r>
            <a:r>
              <a:rPr lang="en-US" sz="4000" baseline="-25000" dirty="0"/>
              <a:t> </a:t>
            </a:r>
            <a:r>
              <a:rPr lang="en-US" sz="4000" dirty="0"/>
              <a:t>=  - 890.4 kJ</a:t>
            </a:r>
            <a:endParaRPr lang="en-GB" sz="4000" dirty="0"/>
          </a:p>
          <a:p>
            <a:pPr>
              <a:buNone/>
            </a:pPr>
            <a:r>
              <a:rPr lang="en-US" sz="4000" dirty="0"/>
              <a:t> </a:t>
            </a:r>
            <a:endParaRPr lang="en-GB" sz="4000" dirty="0"/>
          </a:p>
          <a:p>
            <a:pPr>
              <a:buNone/>
            </a:pPr>
            <a:r>
              <a:rPr lang="en-US" sz="4000" dirty="0"/>
              <a:t>  </a:t>
            </a:r>
            <a:r>
              <a:rPr lang="en-US" sz="4000" dirty="0" smtClean="0"/>
              <a:t> C </a:t>
            </a:r>
            <a:r>
              <a:rPr lang="en-US" sz="4000" dirty="0"/>
              <a:t>(</a:t>
            </a:r>
            <a:r>
              <a:rPr lang="en-US" sz="4000" dirty="0" err="1"/>
              <a:t>s</a:t>
            </a:r>
            <a:r>
              <a:rPr lang="en-US" sz="4000" dirty="0"/>
              <a:t>)    +    O</a:t>
            </a:r>
            <a:r>
              <a:rPr lang="en-US" sz="4000" baseline="-25000" dirty="0"/>
              <a:t>2</a:t>
            </a:r>
            <a:r>
              <a:rPr lang="en-US" sz="4000" dirty="0"/>
              <a:t>   (</a:t>
            </a:r>
            <a:r>
              <a:rPr lang="en-US" sz="4000" dirty="0" err="1"/>
              <a:t>g</a:t>
            </a:r>
            <a:r>
              <a:rPr lang="en-US" sz="4000" dirty="0"/>
              <a:t>)    </a:t>
            </a:r>
            <a:r>
              <a:rPr lang="en-US" sz="4000" dirty="0" err="1">
                <a:sym typeface="Symbol"/>
              </a:rPr>
              <a:t></a:t>
            </a:r>
            <a:r>
              <a:rPr lang="en-US" sz="4000" dirty="0"/>
              <a:t>    CO</a:t>
            </a:r>
            <a:r>
              <a:rPr lang="en-US" sz="4000" baseline="-25000" dirty="0"/>
              <a:t>2</a:t>
            </a:r>
            <a:r>
              <a:rPr lang="en-US" sz="4000" dirty="0"/>
              <a:t> (</a:t>
            </a:r>
            <a:r>
              <a:rPr lang="en-US" sz="4000" dirty="0" err="1"/>
              <a:t>g</a:t>
            </a:r>
            <a:r>
              <a:rPr lang="en-US" sz="4000" dirty="0"/>
              <a:t>)                  </a:t>
            </a:r>
            <a:r>
              <a:rPr lang="en-US" sz="4000" dirty="0" smtClean="0"/>
              <a:t> </a:t>
            </a:r>
            <a:r>
              <a:rPr lang="en-US" sz="4000" dirty="0" smtClean="0">
                <a:sym typeface="Symbol"/>
              </a:rPr>
              <a:t></a:t>
            </a:r>
            <a:r>
              <a:rPr lang="en-US" sz="4000" dirty="0"/>
              <a:t>H </a:t>
            </a:r>
            <a:r>
              <a:rPr lang="en-US" sz="4000" baseline="-25000" dirty="0"/>
              <a:t> </a:t>
            </a:r>
            <a:r>
              <a:rPr lang="en-US" sz="4000" dirty="0"/>
              <a:t>=  - 393.4 kJ</a:t>
            </a:r>
            <a:endParaRPr lang="en-GB" sz="4000" dirty="0" smtClean="0"/>
          </a:p>
          <a:p>
            <a:pPr>
              <a:buNone/>
            </a:pPr>
            <a:endParaRPr lang="en-GB" sz="4000" dirty="0" smtClean="0"/>
          </a:p>
          <a:p>
            <a:pPr>
              <a:buNone/>
            </a:pPr>
            <a:r>
              <a:rPr lang="en-GB" sz="4000" dirty="0" smtClean="0"/>
              <a:t>   </a:t>
            </a:r>
            <a:r>
              <a:rPr lang="en-US" sz="4000" dirty="0" smtClean="0"/>
              <a:t>2 </a:t>
            </a:r>
            <a:r>
              <a:rPr lang="en-US" sz="4000" dirty="0"/>
              <a:t>H</a:t>
            </a:r>
            <a:r>
              <a:rPr lang="en-US" sz="4000" baseline="-25000" dirty="0"/>
              <a:t>2 </a:t>
            </a:r>
            <a:r>
              <a:rPr lang="en-US" sz="4000" baseline="-25000" dirty="0" smtClean="0"/>
              <a:t> </a:t>
            </a:r>
            <a:r>
              <a:rPr lang="en-US" sz="4000" dirty="0" smtClean="0"/>
              <a:t>(</a:t>
            </a:r>
            <a:r>
              <a:rPr lang="en-US" sz="4000" dirty="0" err="1"/>
              <a:t>g</a:t>
            </a:r>
            <a:r>
              <a:rPr lang="en-US" sz="4000" dirty="0"/>
              <a:t>)    +  O</a:t>
            </a:r>
            <a:r>
              <a:rPr lang="en-US" sz="4000" baseline="-25000" dirty="0"/>
              <a:t>2</a:t>
            </a:r>
            <a:r>
              <a:rPr lang="en-US" sz="4000" dirty="0"/>
              <a:t>   (</a:t>
            </a:r>
            <a:r>
              <a:rPr lang="en-US" sz="4000" dirty="0" err="1"/>
              <a:t>g</a:t>
            </a:r>
            <a:r>
              <a:rPr lang="en-US" sz="4000" dirty="0"/>
              <a:t>)  </a:t>
            </a:r>
            <a:r>
              <a:rPr lang="en-US" sz="4000" dirty="0" err="1">
                <a:sym typeface="Symbol"/>
              </a:rPr>
              <a:t></a:t>
            </a:r>
            <a:r>
              <a:rPr lang="en-US" sz="4000" dirty="0"/>
              <a:t>   2 H</a:t>
            </a:r>
            <a:r>
              <a:rPr lang="en-US" sz="4000" baseline="-25000" dirty="0"/>
              <a:t>2</a:t>
            </a:r>
            <a:r>
              <a:rPr lang="en-US" sz="4000" dirty="0"/>
              <a:t>O  (</a:t>
            </a:r>
            <a:r>
              <a:rPr lang="en-US" sz="4000" dirty="0" err="1"/>
              <a:t>l</a:t>
            </a:r>
            <a:r>
              <a:rPr lang="en-US" sz="4000" dirty="0"/>
              <a:t>)              </a:t>
            </a:r>
            <a:r>
              <a:rPr lang="en-US" sz="4000" dirty="0" smtClean="0"/>
              <a:t> </a:t>
            </a:r>
            <a:r>
              <a:rPr lang="en-US" sz="4000" dirty="0" smtClean="0">
                <a:sym typeface="Symbol"/>
              </a:rPr>
              <a:t></a:t>
            </a:r>
            <a:r>
              <a:rPr lang="en-US" sz="4000" dirty="0"/>
              <a:t>H </a:t>
            </a:r>
            <a:r>
              <a:rPr lang="en-US" sz="4000" baseline="-25000" dirty="0"/>
              <a:t> </a:t>
            </a:r>
            <a:r>
              <a:rPr lang="en-US" sz="4000" dirty="0"/>
              <a:t>= -  571.6 kJ</a:t>
            </a:r>
            <a:endParaRPr lang="en-GB" sz="4000" dirty="0"/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730</TotalTime>
  <Words>1121</Words>
  <Application>Microsoft Macintosh PowerPoint</Application>
  <PresentationFormat>On-screen Show (4:3)</PresentationFormat>
  <Paragraphs>109</Paragraphs>
  <Slides>12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Hess’s Law</vt:lpstr>
      <vt:lpstr>Example 1</vt:lpstr>
      <vt:lpstr>Answer to example 1</vt:lpstr>
      <vt:lpstr>Drawing and energy cycle</vt:lpstr>
      <vt:lpstr>Example 2</vt:lpstr>
      <vt:lpstr>Answer to example 2</vt:lpstr>
      <vt:lpstr>Example 3</vt:lpstr>
      <vt:lpstr>Answer example 3</vt:lpstr>
      <vt:lpstr>Example 4</vt:lpstr>
      <vt:lpstr>Answer example 4</vt:lpstr>
      <vt:lpstr>Example 5</vt:lpstr>
      <vt:lpstr>Answer example 5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Energetics: Hess Law, example 1</dc:title>
  <dc:creator>Client Admin</dc:creator>
  <cp:lastModifiedBy>Client Admin</cp:lastModifiedBy>
  <cp:revision>20</cp:revision>
  <dcterms:created xsi:type="dcterms:W3CDTF">2013-02-22T06:01:28Z</dcterms:created>
  <dcterms:modified xsi:type="dcterms:W3CDTF">2013-02-22T08:02:17Z</dcterms:modified>
</cp:coreProperties>
</file>

<file path=docProps/thumbnail.jpeg>
</file>